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359" r:id="rId4"/>
    <p:sldId id="297" r:id="rId5"/>
    <p:sldId id="264" r:id="rId6"/>
    <p:sldId id="341" r:id="rId7"/>
    <p:sldId id="324" r:id="rId8"/>
    <p:sldId id="316" r:id="rId9"/>
    <p:sldId id="295" r:id="rId10"/>
    <p:sldId id="296" r:id="rId11"/>
    <p:sldId id="305" r:id="rId12"/>
    <p:sldId id="306" r:id="rId13"/>
    <p:sldId id="355" r:id="rId14"/>
    <p:sldId id="354" r:id="rId15"/>
    <p:sldId id="358" r:id="rId16"/>
    <p:sldId id="327" r:id="rId17"/>
    <p:sldId id="342" r:id="rId18"/>
    <p:sldId id="308" r:id="rId19"/>
    <p:sldId id="307" r:id="rId20"/>
    <p:sldId id="311" r:id="rId21"/>
    <p:sldId id="309" r:id="rId22"/>
    <p:sldId id="330" r:id="rId23"/>
    <p:sldId id="328" r:id="rId24"/>
    <p:sldId id="331" r:id="rId25"/>
    <p:sldId id="319" r:id="rId26"/>
    <p:sldId id="280" r:id="rId27"/>
    <p:sldId id="320" r:id="rId28"/>
    <p:sldId id="321" r:id="rId29"/>
    <p:sldId id="322" r:id="rId30"/>
    <p:sldId id="312" r:id="rId31"/>
    <p:sldId id="323" r:id="rId32"/>
    <p:sldId id="300" r:id="rId33"/>
    <p:sldId id="344" r:id="rId34"/>
    <p:sldId id="329" r:id="rId35"/>
    <p:sldId id="336" r:id="rId36"/>
    <p:sldId id="332" r:id="rId37"/>
    <p:sldId id="315" r:id="rId38"/>
    <p:sldId id="360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13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D1F8E-4F01-9C41-B127-7BB6BD4E42DF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F714A-6290-E040-BC67-7B403D629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69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9F714A-6290-E040-BC67-7B403D629F5B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193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79B768-342E-F642-91C0-87A6A1A605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FB708C4-66BC-AF4B-AE5C-9F0140584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019C7-D04D-244F-9A18-5678FC88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9FB5C3-4B99-0D4C-9F71-BC84E0DFD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9E68E5-FEDB-154E-81B4-E2DCA0047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7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0B4231-B149-564C-8D6F-7965FE584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6086FA-153E-0041-932F-6F3127CB1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450DE1-E17D-2B4C-8D5A-396717348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B46F36-2FFB-B145-A582-431F4456E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14C10C-8056-6045-8464-3452E64CF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29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6373F-8590-3D47-96C4-082094FAB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69C32D-87DE-9C4A-AC08-10305AE26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C5E214-1C97-C340-8359-BB4555F0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1A30FC-1A2D-FA41-89F9-2FC910473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AA5BCF-D514-674D-9980-D693B8A79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48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4A1DD-64D8-A943-A5C5-8FD20E91B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4E1077-0615-EC4E-AE22-185C650551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773B7D3-7A84-8B45-8545-B53B21EBA9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62407B-8480-3340-A3F3-CE2F281C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72B41D-4056-4241-BDB0-1735272C9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58016DF-83A1-4D43-9E81-3153BD9F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92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ED691-D826-8241-8524-A5252D450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790C4E-F5AD-0840-9E27-2F37E113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A31AB56-0DAC-FD41-A379-FE31EE0A8E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CDCE849-58ED-E64F-8B9C-5C6F959DBA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343BCE8-A273-464E-B160-63007D1DE3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543B75-043F-6F47-A589-483F7E8DB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FFE2686-7F65-184C-AC1C-7508F842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9AC70BB-115D-5F40-89EE-1A943EF8F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040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63895A-7489-4341-B4F1-201EBB3F8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2D871FC-15EF-004E-89A8-418C29C66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45CEF6-2682-2746-8835-FCBBA3E28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C4B4A1B-7AED-3740-B9B0-5BBE30607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191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FB5600D-D169-7640-B252-BF6B623AE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C6E45A7-984A-4A4C-A4DC-40D8EFA3B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F4643FB-A63C-A645-9BEC-B3326211D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601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18438-F9A2-624F-AB9D-9872F72A6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A72D8C-0AF8-444F-A935-1CC9F1321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232C07-8FF4-3B46-AAB6-24DAEC2E13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8A4D78-59E7-7F42-AF85-7A03E124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8CE44C-79F4-3941-91FA-63846F73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603E2F5-2E38-F843-8B2B-7B389BB7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218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CD6227-1157-3446-96D4-193B50DD1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CC06506-9025-5A43-93A9-55BFA0B97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AF546E0-6F3F-254E-9CD8-9783CB876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2C2EF0B-65EC-CC4F-B113-7CCCBC26E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73AAB1-0B79-BF48-A684-A025E7D81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3F71510-00EE-C64F-A643-FF87E42D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93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1F6084-696D-D947-B22B-0C048D317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519B7BA-427A-124A-871B-9CA9E5AE4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726471-4FC9-6F49-979E-EDC210E50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5179A2-5225-844F-A793-442736BF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F8A4F3-CA6D-5143-BFBD-150A2DCC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93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6E4F30D-6785-7147-83B0-114E9FCFA8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5058C86-6B8C-2A46-BCB3-15E2B5565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7AA145-891B-4042-96F1-8A70B6A67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AAFB32-7AC4-FC48-A48F-C304D1F4B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AC3DEC-D1E0-424C-B427-C24CD6BD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218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572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748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91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627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9579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199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40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042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1824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195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567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761C06-891E-9A46-A765-1A38E9C75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E6B24F-F921-104F-9408-2ACEFCD0B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D05E85-BC26-8446-88DF-673AB8A2A6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C663A-0B6B-E348-8D80-79012F91F5C5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E4A253-9178-0643-9D7A-661949FC7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87C9A7-CCE5-1C47-B42B-C27FE2BC4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C2631-CC18-324E-B0E4-B301EE6B95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058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07B96-C513-467F-86E1-407820F05A83}" type="datetimeFigureOut">
              <a:rPr lang="ru-RU" smtClean="0"/>
              <a:t>18.08.2026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CB358-6C8E-4C4C-B45B-97EF9FD322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8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istant.isotm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istant.isotm.ru/students/planning/" TargetMode="Externa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distant.isotm.ru/students/planning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distant.isotm.ru/students/test-paper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1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sv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distant.isotm.ru/students/textbook-list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sotm.ru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mcko.ru/pages/monitoring_and_diagnostic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distant.isotm.ru/gia-vpr/gia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distant.isotm.ru/" TargetMode="External"/><Relationship Id="rId7" Type="http://schemas.openxmlformats.org/officeDocument/2006/relationships/hyperlink" Target="http://linhchi.site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zatsepina@schooloftomorrow.ru" TargetMode="External"/><Relationship Id="rId5" Type="http://schemas.openxmlformats.org/officeDocument/2006/relationships/hyperlink" Target="mailto:support@schooloftomorrow.ru" TargetMode="External"/><Relationship Id="rId4" Type="http://schemas.openxmlformats.org/officeDocument/2006/relationships/hyperlink" Target="mailto:isotm.distant@gmail.co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isotm.ru/" TargetMode="External"/><Relationship Id="rId2" Type="http://schemas.openxmlformats.org/officeDocument/2006/relationships/hyperlink" Target="https://distant.isotm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mcko.ru/pages/monitoring_and_diagnostics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827" cy="685915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5672" y="2042531"/>
            <a:ext cx="1086547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ТРЕНИНГ ДЛЯ РОДИТЕЛЕЙ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учащихся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заочной формы обучения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250993" y="476161"/>
            <a:ext cx="1299880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Международная школа завтрашнего дня Английская игровая школа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02933" y="5411568"/>
            <a:ext cx="43861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2026-2027 </a:t>
            </a:r>
            <a:r>
              <a:rPr kumimoji="0" lang="ru-RU" sz="3600" b="1" i="0" u="none" strike="noStrike" kern="1200" cap="none" spc="0" normalizeH="0" baseline="0" noProof="0" dirty="0" err="1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уч.г</a:t>
            </a: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817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8"/>
            <a:ext cx="12185827" cy="68591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52550" y="2477497"/>
            <a:ext cx="959831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Обучение и </a:t>
            </a:r>
            <a:r>
              <a:rPr kumimoji="0" lang="ru-RU" sz="3600" b="1" i="0" u="none" strike="noStrike" kern="1200" cap="none" spc="0" normalizeH="0" baseline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аттестация.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Часть 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2.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/>
            </a:r>
            <a:b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</a:b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/>
            </a:r>
            <a:b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</a:br>
            <a:endParaRPr kumimoji="0" lang="ru-RU" sz="36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8709" y="5097480"/>
            <a:ext cx="757130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Мария Ивановна Зацепина,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заместитель директора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по учебно-воспитательной работе</a:t>
            </a:r>
          </a:p>
        </p:txBody>
      </p:sp>
    </p:spTree>
    <p:extLst>
      <p:ext uri="{BB962C8B-B14F-4D97-AF65-F5344CB8AC3E}">
        <p14:creationId xmlns:p14="http://schemas.microsoft.com/office/powerpoint/2010/main" val="266402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356402" y="388649"/>
            <a:ext cx="46828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hlinkClick r:id="rId3"/>
              </a:rPr>
              <a:t>https://distant.isotm.ru</a:t>
            </a:r>
            <a:endParaRPr lang="ru-RU" sz="32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33D12D2-BD8D-6D30-AA6F-51F08DC51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71563" y="985640"/>
            <a:ext cx="9229725" cy="553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557" y="2435043"/>
            <a:ext cx="3779039" cy="34874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575C34B-38F3-4043-A8BE-37360FC6C288}"/>
              </a:ext>
            </a:extLst>
          </p:cNvPr>
          <p:cNvSpPr txBox="1"/>
          <p:nvPr/>
        </p:nvSpPr>
        <p:spPr>
          <a:xfrm>
            <a:off x="4308056" y="673021"/>
            <a:ext cx="6164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Тематическое планирование (КТП) создано с учётом аттестационных периодов.</a:t>
            </a:r>
          </a:p>
          <a:p>
            <a:r>
              <a:rPr lang="en-US" sz="2400" dirty="0">
                <a:solidFill>
                  <a:srgbClr val="C00000"/>
                </a:solidFill>
                <a:hlinkClick r:id="rId3"/>
              </a:rPr>
              <a:t>https://distant.isotm.ru/students/planning/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3EB327-37AC-3543-8F67-C4BCA69AF0CD}"/>
              </a:ext>
            </a:extLst>
          </p:cNvPr>
          <p:cNvSpPr txBox="1"/>
          <p:nvPr/>
        </p:nvSpPr>
        <p:spPr>
          <a:xfrm>
            <a:off x="445233" y="4422957"/>
            <a:ext cx="709726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002060"/>
                </a:solidFill>
              </a:rPr>
              <a:t>ВСЕГО  </a:t>
            </a:r>
          </a:p>
          <a:p>
            <a:r>
              <a:rPr lang="ru-RU" sz="4800" b="1" dirty="0">
                <a:solidFill>
                  <a:srgbClr val="002060"/>
                </a:solidFill>
              </a:rPr>
              <a:t>КОНТРОЛЬНЫЕ РАБОТЫ</a:t>
            </a:r>
          </a:p>
          <a:p>
            <a:r>
              <a:rPr lang="ru-RU" sz="4800" b="1" dirty="0">
                <a:solidFill>
                  <a:srgbClr val="002060"/>
                </a:solidFill>
              </a:rPr>
              <a:t>ПО КАЖДОМУ ПРЕДМЕТУ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53E28A-4A48-994F-8754-59BB1533E67A}"/>
              </a:ext>
            </a:extLst>
          </p:cNvPr>
          <p:cNvSpPr txBox="1"/>
          <p:nvPr/>
        </p:nvSpPr>
        <p:spPr>
          <a:xfrm>
            <a:off x="5351044" y="1929725"/>
            <a:ext cx="6164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Контрольные работы включают ТОЛЬКО темы, отражённые в ТЕМАТИЧЕСКОМ ПЛАНИРОВАНИИ.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7549C3-0F32-0E47-80F3-D775CE8A392A}"/>
              </a:ext>
            </a:extLst>
          </p:cNvPr>
          <p:cNvSpPr txBox="1"/>
          <p:nvPr/>
        </p:nvSpPr>
        <p:spPr>
          <a:xfrm>
            <a:off x="7335551" y="3299572"/>
            <a:ext cx="394095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Аттестационные периоды: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№1 / сентябрь – октябрь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№2 / ноябрь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№3 / декабрь – январь 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№4 / февраль - апрель</a:t>
            </a:r>
          </a:p>
          <a:p>
            <a:endParaRPr lang="ru-RU" sz="2000" dirty="0">
              <a:solidFill>
                <a:srgbClr val="C0000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18" name="Рамка 17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20" name="Рисунок 19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7EE8389-C9F4-F218-2914-6B48BF3331BA}"/>
              </a:ext>
            </a:extLst>
          </p:cNvPr>
          <p:cNvSpPr txBox="1"/>
          <p:nvPr/>
        </p:nvSpPr>
        <p:spPr>
          <a:xfrm>
            <a:off x="1329651" y="1347624"/>
            <a:ext cx="2408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1 – 3 классы</a:t>
            </a:r>
          </a:p>
        </p:txBody>
      </p:sp>
    </p:spTree>
    <p:extLst>
      <p:ext uri="{BB962C8B-B14F-4D97-AF65-F5344CB8AC3E}">
        <p14:creationId xmlns:p14="http://schemas.microsoft.com/office/powerpoint/2010/main" val="210163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575C34B-38F3-4043-A8BE-37360FC6C288}"/>
              </a:ext>
            </a:extLst>
          </p:cNvPr>
          <p:cNvSpPr txBox="1"/>
          <p:nvPr/>
        </p:nvSpPr>
        <p:spPr>
          <a:xfrm>
            <a:off x="4308056" y="673021"/>
            <a:ext cx="5704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Тематическое планирование создано с учётом аттестационных периодов.</a:t>
            </a:r>
          </a:p>
          <a:p>
            <a:r>
              <a:rPr lang="en-US" sz="2400" dirty="0">
                <a:solidFill>
                  <a:srgbClr val="C00000"/>
                </a:solidFill>
                <a:hlinkClick r:id="rId2"/>
              </a:rPr>
              <a:t>https://distant.isotm.ru/students/planning/</a:t>
            </a:r>
            <a:r>
              <a:rPr lang="ru-RU" sz="24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3EB327-37AC-3543-8F67-C4BCA69AF0CD}"/>
              </a:ext>
            </a:extLst>
          </p:cNvPr>
          <p:cNvSpPr txBox="1"/>
          <p:nvPr/>
        </p:nvSpPr>
        <p:spPr>
          <a:xfrm>
            <a:off x="288757" y="3364635"/>
            <a:ext cx="5704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КОНТРОЛЬНЫЕ РАБОТЫ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53E28A-4A48-994F-8754-59BB1533E67A}"/>
              </a:ext>
            </a:extLst>
          </p:cNvPr>
          <p:cNvSpPr txBox="1"/>
          <p:nvPr/>
        </p:nvSpPr>
        <p:spPr>
          <a:xfrm>
            <a:off x="5351044" y="1929725"/>
            <a:ext cx="6164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Контрольные работы включают ТОЛЬКО темы, отражённые в ТЕМАТИЧЕСКОМ ПЛАНИРОВАНИИ.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7549C3-0F32-0E47-80F3-D775CE8A392A}"/>
              </a:ext>
            </a:extLst>
          </p:cNvPr>
          <p:cNvSpPr txBox="1"/>
          <p:nvPr/>
        </p:nvSpPr>
        <p:spPr>
          <a:xfrm>
            <a:off x="7335551" y="3299572"/>
            <a:ext cx="394095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Аттестационные периоды: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№1 / сентябрь – октябрь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№2 / ноябрь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№3 / декабрь – январь 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К/р №4 / февраль - апрель</a:t>
            </a:r>
          </a:p>
          <a:p>
            <a:endParaRPr lang="ru-RU" sz="2000" dirty="0">
              <a:solidFill>
                <a:srgbClr val="C0000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18" name="Рамка 17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20" name="Рисунок 19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7EE8389-C9F4-F218-2914-6B48BF3331BA}"/>
              </a:ext>
            </a:extLst>
          </p:cNvPr>
          <p:cNvSpPr txBox="1"/>
          <p:nvPr/>
        </p:nvSpPr>
        <p:spPr>
          <a:xfrm>
            <a:off x="1422440" y="2200984"/>
            <a:ext cx="2978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4 – 11 классы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64D04B1A-58E6-13E7-AD8E-97843BC1EB0C}"/>
              </a:ext>
            </a:extLst>
          </p:cNvPr>
          <p:cNvSpPr/>
          <p:nvPr/>
        </p:nvSpPr>
        <p:spPr>
          <a:xfrm>
            <a:off x="161063" y="4756701"/>
            <a:ext cx="2750598" cy="14772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F12A04-6CED-47D5-BAD5-759BC25BCD08}"/>
              </a:ext>
            </a:extLst>
          </p:cNvPr>
          <p:cNvSpPr txBox="1"/>
          <p:nvPr/>
        </p:nvSpPr>
        <p:spPr>
          <a:xfrm>
            <a:off x="349511" y="5147525"/>
            <a:ext cx="2373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Онлайн-тест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41F2F76C-15E4-F18D-70D3-680F5DB89A4B}"/>
              </a:ext>
            </a:extLst>
          </p:cNvPr>
          <p:cNvSpPr/>
          <p:nvPr/>
        </p:nvSpPr>
        <p:spPr>
          <a:xfrm>
            <a:off x="3074200" y="4694848"/>
            <a:ext cx="3021800" cy="149013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Письменная часть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06B39422-8126-C50B-B411-F9017CA4EF1C}"/>
              </a:ext>
            </a:extLst>
          </p:cNvPr>
          <p:cNvCxnSpPr>
            <a:cxnSpLocks/>
          </p:cNvCxnSpPr>
          <p:nvPr/>
        </p:nvCxnSpPr>
        <p:spPr>
          <a:xfrm flipH="1">
            <a:off x="2075584" y="4104573"/>
            <a:ext cx="675014" cy="6087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6DF277A2-036A-FD7D-D8A5-B36716EEB2F4}"/>
              </a:ext>
            </a:extLst>
          </p:cNvPr>
          <p:cNvCxnSpPr/>
          <p:nvPr/>
        </p:nvCxnSpPr>
        <p:spPr>
          <a:xfrm>
            <a:off x="2911643" y="4104573"/>
            <a:ext cx="711123" cy="6087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91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289BBAA-A569-9949-8DA4-47E8B88D2A58}"/>
              </a:ext>
            </a:extLst>
          </p:cNvPr>
          <p:cNvSpPr/>
          <p:nvPr/>
        </p:nvSpPr>
        <p:spPr>
          <a:xfrm>
            <a:off x="5115496" y="53444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u="sng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– 10 число месяца: Загрузка работ учащимися </a:t>
            </a:r>
            <a:endParaRPr lang="ru-RU" b="1" u="sng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Классные руководители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информируют учеников через личный кабинет (новости).</a:t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Рамка 9">
            <a:extLst>
              <a:ext uri="{FF2B5EF4-FFF2-40B4-BE49-F238E27FC236}">
                <a16:creationId xmlns:a16="http://schemas.microsoft.com/office/drawing/2014/main" id="{12282CA5-54BB-8140-B5A4-4FF93D81472F}"/>
              </a:ext>
            </a:extLst>
          </p:cNvPr>
          <p:cNvSpPr/>
          <p:nvPr/>
        </p:nvSpPr>
        <p:spPr>
          <a:xfrm>
            <a:off x="128338" y="144379"/>
            <a:ext cx="11903241" cy="6561221"/>
          </a:xfrm>
          <a:prstGeom prst="frame">
            <a:avLst>
              <a:gd name="adj1" fmla="val 2267"/>
            </a:avLst>
          </a:prstGeom>
          <a:gradFill>
            <a:gsLst>
              <a:gs pos="38000">
                <a:srgbClr val="002060"/>
              </a:gs>
              <a:gs pos="2000">
                <a:srgbClr val="C00000"/>
              </a:gs>
              <a:gs pos="84000">
                <a:srgbClr val="00206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40993CB-06DD-B343-87FC-B36DDC5973AE}"/>
              </a:ext>
            </a:extLst>
          </p:cNvPr>
          <p:cNvSpPr/>
          <p:nvPr/>
        </p:nvSpPr>
        <p:spPr>
          <a:xfrm>
            <a:off x="413118" y="144379"/>
            <a:ext cx="4242009" cy="64155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12" name="Рисунок 11" descr="Изображение выглядит как объект&#10;&#10;&#10;&#10;Описание создано автоматически">
            <a:extLst>
              <a:ext uri="{FF2B5EF4-FFF2-40B4-BE49-F238E27FC236}">
                <a16:creationId xmlns:a16="http://schemas.microsoft.com/office/drawing/2014/main" id="{5B3C6251-AEEA-494A-A639-6BBA7EF25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33" y="112415"/>
            <a:ext cx="4055184" cy="5618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16E8DD4-89BC-E048-8532-DBFD97597E0E}"/>
              </a:ext>
            </a:extLst>
          </p:cNvPr>
          <p:cNvSpPr txBox="1"/>
          <p:nvPr/>
        </p:nvSpPr>
        <p:spPr>
          <a:xfrm>
            <a:off x="352860" y="4068399"/>
            <a:ext cx="3795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ПРОВЕРКА  </a:t>
            </a:r>
          </a:p>
          <a:p>
            <a:r>
              <a:rPr lang="ru-RU" sz="4000" b="1" dirty="0">
                <a:solidFill>
                  <a:srgbClr val="002060"/>
                </a:solidFill>
              </a:rPr>
              <a:t>КОНТРОЛЬНЫХ РАБОТ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EA665BA-2C04-934D-895C-010FEEBEE373}"/>
              </a:ext>
            </a:extLst>
          </p:cNvPr>
          <p:cNvSpPr/>
          <p:nvPr/>
        </p:nvSpPr>
        <p:spPr>
          <a:xfrm>
            <a:off x="5045868" y="1679676"/>
            <a:ext cx="6582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число месяца (после 18:00)</a:t>
            </a:r>
            <a:endParaRPr lang="ru-RU" b="1" u="sng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/>
              <a:t>Доступ к загрузке прекращается.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83D8F5C-D5C2-1540-9FB8-9BEAEDF0D0DE}"/>
              </a:ext>
            </a:extLst>
          </p:cNvPr>
          <p:cNvSpPr/>
          <p:nvPr/>
        </p:nvSpPr>
        <p:spPr>
          <a:xfrm>
            <a:off x="5203997" y="5345572"/>
            <a:ext cx="65510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 – 25 число месяца </a:t>
            </a:r>
          </a:p>
          <a:p>
            <a:pPr algn="just"/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проверяют работы и выставляют оценки.</a:t>
            </a:r>
          </a:p>
          <a:p>
            <a:pPr algn="just"/>
            <a:endParaRPr lang="ru-RU" b="1" u="sng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C7CD997-307E-BB44-8ACA-B3E12CCC0E1A}"/>
              </a:ext>
            </a:extLst>
          </p:cNvPr>
          <p:cNvSpPr txBox="1"/>
          <p:nvPr/>
        </p:nvSpPr>
        <p:spPr>
          <a:xfrm>
            <a:off x="3939183" y="2627953"/>
            <a:ext cx="74153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Если причина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уважительная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(есть справка): </a:t>
            </a:r>
            <a:r>
              <a:rPr lang="ru-RU" dirty="0">
                <a:solidFill>
                  <a:prstClr val="black"/>
                </a:solidFill>
              </a:rPr>
              <a:t>Копии справок, подтверждающих наличие уважительной причины для продления сроков аттестации, </a:t>
            </a:r>
            <a:r>
              <a:rPr lang="ru-RU" b="1" dirty="0">
                <a:solidFill>
                  <a:prstClr val="black"/>
                </a:solidFill>
              </a:rPr>
              <a:t>направлять ИСКЛЮЧИТЕЛЬНО на адрес электронной почты: spravka@schooloftomorrow.ru</a:t>
            </a:r>
            <a:r>
              <a:rPr lang="ru-RU" dirty="0">
                <a:solidFill>
                  <a:prstClr val="black"/>
                </a:solidFill>
              </a:rPr>
              <a:t>. </a:t>
            </a:r>
            <a:endParaRPr lang="ru-RU" b="1" dirty="0">
              <a:solidFill>
                <a:srgbClr val="FF0000"/>
              </a:solidFill>
            </a:endParaRPr>
          </a:p>
          <a:p>
            <a:pPr lvl="0" algn="just"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Если причина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неуважительная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ученик выполняет работу «Пересдача». Учитель выставляет оценку за работу «Пересдача» (2, 3, 4 или 5). Срок исполнения –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до окончания периода пересдачи.</a:t>
            </a:r>
          </a:p>
        </p:txBody>
      </p:sp>
      <p:pic>
        <p:nvPicPr>
          <p:cNvPr id="2" name="Рисунок 1" descr="Повествование контур">
            <a:extLst>
              <a:ext uri="{FF2B5EF4-FFF2-40B4-BE49-F238E27FC236}">
                <a16:creationId xmlns:a16="http://schemas.microsoft.com/office/drawing/2014/main" id="{2E9F9262-4FF8-CF25-119B-E42121DB82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24010" y="1102739"/>
            <a:ext cx="2322250" cy="2322250"/>
          </a:xfrm>
          <a:prstGeom prst="rect">
            <a:avLst/>
          </a:prstGeom>
        </p:spPr>
      </p:pic>
      <p:pic>
        <p:nvPicPr>
          <p:cNvPr id="3" name="Рисунок 2" descr="Значок 1 со сплошной заливкой">
            <a:extLst>
              <a:ext uri="{FF2B5EF4-FFF2-40B4-BE49-F238E27FC236}">
                <a16:creationId xmlns:a16="http://schemas.microsoft.com/office/drawing/2014/main" id="{2A273608-7742-E2BA-BC79-8BD34992712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088499" y="471677"/>
            <a:ext cx="957369" cy="957369"/>
          </a:xfrm>
          <a:prstGeom prst="rect">
            <a:avLst/>
          </a:prstGeom>
        </p:spPr>
      </p:pic>
      <p:pic>
        <p:nvPicPr>
          <p:cNvPr id="5" name="Рисунок 4" descr="Значок со сплошной заливкой">
            <a:extLst>
              <a:ext uri="{FF2B5EF4-FFF2-40B4-BE49-F238E27FC236}">
                <a16:creationId xmlns:a16="http://schemas.microsoft.com/office/drawing/2014/main" id="{5436A333-78E0-6B52-C635-A0EAFC8CE2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122538" y="1583896"/>
            <a:ext cx="923330" cy="923330"/>
          </a:xfrm>
          <a:prstGeom prst="rect">
            <a:avLst/>
          </a:prstGeom>
        </p:spPr>
      </p:pic>
      <p:pic>
        <p:nvPicPr>
          <p:cNvPr id="6" name="Рисунок 5" descr="Значок 3 со сплошной заливкой">
            <a:extLst>
              <a:ext uri="{FF2B5EF4-FFF2-40B4-BE49-F238E27FC236}">
                <a16:creationId xmlns:a16="http://schemas.microsoft.com/office/drawing/2014/main" id="{E2A7E60F-EB94-CA7A-6939-9B4FF5A1B9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280667" y="5245240"/>
            <a:ext cx="923330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5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7125" y="488282"/>
            <a:ext cx="10515600" cy="88090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/>
              <a:t>Сроки загрузки и проверки контрольных работ</a:t>
            </a:r>
            <a:br>
              <a:rPr lang="ru-RU" sz="2800" b="1" dirty="0"/>
            </a:br>
            <a:r>
              <a:rPr lang="en-US" sz="2800" b="1" dirty="0">
                <a:hlinkClick r:id="rId2"/>
              </a:rPr>
              <a:t>https://distant.isotm.ru/students/test-papers/</a:t>
            </a:r>
            <a:r>
              <a:rPr lang="ru-RU" sz="2800" b="1" dirty="0"/>
              <a:t> 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9" name="Объект 9">
            <a:extLst>
              <a:ext uri="{FF2B5EF4-FFF2-40B4-BE49-F238E27FC236}">
                <a16:creationId xmlns:a16="http://schemas.microsoft.com/office/drawing/2014/main" id="{1B2EB905-491A-67A5-3C3A-0B8F66A051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18866" y="1401153"/>
            <a:ext cx="10515599" cy="500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збитое сердце со сплошной заливкой">
            <a:extLst>
              <a:ext uri="{FF2B5EF4-FFF2-40B4-BE49-F238E27FC236}">
                <a16:creationId xmlns:a16="http://schemas.microsoft.com/office/drawing/2014/main" id="{BAD51B0F-718B-DA93-BEA6-A86C69EEA0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536625" y="785931"/>
            <a:ext cx="4122068" cy="4122068"/>
          </a:xfrm>
          <a:prstGeom prst="rect">
            <a:avLst/>
          </a:prstGeom>
        </p:spPr>
      </p:pic>
      <p:sp>
        <p:nvSpPr>
          <p:cNvPr id="10" name="Рамка 9">
            <a:extLst>
              <a:ext uri="{FF2B5EF4-FFF2-40B4-BE49-F238E27FC236}">
                <a16:creationId xmlns:a16="http://schemas.microsoft.com/office/drawing/2014/main" id="{12282CA5-54BB-8140-B5A4-4FF93D81472F}"/>
              </a:ext>
            </a:extLst>
          </p:cNvPr>
          <p:cNvSpPr/>
          <p:nvPr/>
        </p:nvSpPr>
        <p:spPr>
          <a:xfrm>
            <a:off x="128338" y="144379"/>
            <a:ext cx="11903241" cy="6561221"/>
          </a:xfrm>
          <a:prstGeom prst="frame">
            <a:avLst>
              <a:gd name="adj1" fmla="val 2267"/>
            </a:avLst>
          </a:prstGeom>
          <a:gradFill>
            <a:gsLst>
              <a:gs pos="38000">
                <a:srgbClr val="002060"/>
              </a:gs>
              <a:gs pos="2000">
                <a:srgbClr val="C00000"/>
              </a:gs>
              <a:gs pos="84000">
                <a:srgbClr val="00206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40993CB-06DD-B343-87FC-B36DDC5973AE}"/>
              </a:ext>
            </a:extLst>
          </p:cNvPr>
          <p:cNvSpPr/>
          <p:nvPr/>
        </p:nvSpPr>
        <p:spPr>
          <a:xfrm>
            <a:off x="413118" y="144379"/>
            <a:ext cx="4242009" cy="64155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12" name="Рисунок 11" descr="Изображение выглядит как объект&#10;&#10;&#10;&#10;Описание создано автоматически">
            <a:extLst>
              <a:ext uri="{FF2B5EF4-FFF2-40B4-BE49-F238E27FC236}">
                <a16:creationId xmlns:a16="http://schemas.microsoft.com/office/drawing/2014/main" id="{5B3C6251-AEEA-494A-A639-6BBA7EF25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33" y="112415"/>
            <a:ext cx="4055184" cy="5618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16E8DD4-89BC-E048-8532-DBFD97597E0E}"/>
              </a:ext>
            </a:extLst>
          </p:cNvPr>
          <p:cNvSpPr txBox="1"/>
          <p:nvPr/>
        </p:nvSpPr>
        <p:spPr>
          <a:xfrm>
            <a:off x="1343085" y="3762995"/>
            <a:ext cx="2509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3600" b="1" dirty="0">
                <a:solidFill>
                  <a:srgbClr val="002060"/>
                </a:solidFill>
              </a:rPr>
              <a:t>ПЕРЕСДАЧА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D0946A5-5483-E34A-BFA2-1DC688F81FA9}"/>
              </a:ext>
            </a:extLst>
          </p:cNvPr>
          <p:cNvSpPr/>
          <p:nvPr/>
        </p:nvSpPr>
        <p:spPr>
          <a:xfrm>
            <a:off x="5034136" y="1347497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«Пересдача»</a:t>
            </a:r>
            <a:endParaRPr lang="ru-RU" sz="2400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Родители/ученики должны отслеживать отметки за контрольные работы!</a:t>
            </a:r>
          </a:p>
          <a:p>
            <a:pPr algn="just"/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сайт загружается работа (2 вариант). Ученик должен выполнить работу в чётко определённые сроки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action="ppaction://hlinksldjump"/>
              </a:rPr>
              <a:t>см. слайд 14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94775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тремление со сплошной заливкой">
            <a:extLst>
              <a:ext uri="{FF2B5EF4-FFF2-40B4-BE49-F238E27FC236}">
                <a16:creationId xmlns:a16="http://schemas.microsoft.com/office/drawing/2014/main" id="{2F66B1CC-816B-6B91-CA24-CF6DC227F8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p:blipFill>
        <p:spPr>
          <a:xfrm>
            <a:off x="1480237" y="1904799"/>
            <a:ext cx="3040380" cy="3040380"/>
          </a:xfrm>
          <a:prstGeom prst="rect">
            <a:avLst/>
          </a:prstGeom>
        </p:spPr>
      </p:pic>
      <p:sp>
        <p:nvSpPr>
          <p:cNvPr id="10" name="Рамка 9">
            <a:extLst>
              <a:ext uri="{FF2B5EF4-FFF2-40B4-BE49-F238E27FC236}">
                <a16:creationId xmlns:a16="http://schemas.microsoft.com/office/drawing/2014/main" id="{12282CA5-54BB-8140-B5A4-4FF93D81472F}"/>
              </a:ext>
            </a:extLst>
          </p:cNvPr>
          <p:cNvSpPr/>
          <p:nvPr/>
        </p:nvSpPr>
        <p:spPr>
          <a:xfrm>
            <a:off x="128338" y="144379"/>
            <a:ext cx="11903241" cy="6561221"/>
          </a:xfrm>
          <a:prstGeom prst="frame">
            <a:avLst>
              <a:gd name="adj1" fmla="val 2267"/>
            </a:avLst>
          </a:prstGeom>
          <a:gradFill>
            <a:gsLst>
              <a:gs pos="38000">
                <a:srgbClr val="002060"/>
              </a:gs>
              <a:gs pos="2000">
                <a:srgbClr val="C00000"/>
              </a:gs>
              <a:gs pos="84000">
                <a:srgbClr val="00206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40993CB-06DD-B343-87FC-B36DDC5973AE}"/>
              </a:ext>
            </a:extLst>
          </p:cNvPr>
          <p:cNvSpPr/>
          <p:nvPr/>
        </p:nvSpPr>
        <p:spPr>
          <a:xfrm>
            <a:off x="413118" y="144379"/>
            <a:ext cx="4242009" cy="64155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pic>
        <p:nvPicPr>
          <p:cNvPr id="12" name="Рисунок 11" descr="Изображение выглядит как объект&#10;&#10;&#10;&#10;Описание создано автоматически">
            <a:extLst>
              <a:ext uri="{FF2B5EF4-FFF2-40B4-BE49-F238E27FC236}">
                <a16:creationId xmlns:a16="http://schemas.microsoft.com/office/drawing/2014/main" id="{5B3C6251-AEEA-494A-A639-6BBA7EF25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33" y="112415"/>
            <a:ext cx="4055184" cy="5618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16E8DD4-89BC-E048-8532-DBFD97597E0E}"/>
              </a:ext>
            </a:extLst>
          </p:cNvPr>
          <p:cNvSpPr txBox="1"/>
          <p:nvPr/>
        </p:nvSpPr>
        <p:spPr>
          <a:xfrm>
            <a:off x="128338" y="4037365"/>
            <a:ext cx="438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>
                <a:solidFill>
                  <a:srgbClr val="002060"/>
                </a:solidFill>
              </a:rPr>
              <a:t>ВАЖНОЕ ДОПОЛНЕНИЕ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59EC1B-F66B-A24D-9E0F-B49C5B91DCF2}"/>
              </a:ext>
            </a:extLst>
          </p:cNvPr>
          <p:cNvSpPr/>
          <p:nvPr/>
        </p:nvSpPr>
        <p:spPr>
          <a:xfrm>
            <a:off x="4833852" y="1741668"/>
            <a:ext cx="66239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учитель – предметник выявляет работу, которую списали:</a:t>
            </a:r>
          </a:p>
          <a:p>
            <a:pPr algn="just"/>
            <a:endParaRPr lang="ru-RU" sz="2400" b="1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Выставляет в журнал оценку «2» с пометкой «без права пересдачи»</a:t>
            </a:r>
          </a:p>
          <a:p>
            <a:pPr marL="285750" indent="-285750" algn="just">
              <a:buFontTx/>
              <a:buChar char="-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Или учитель проводит очное (онлайн) собеседование по работе и имеет право изменить оценку.</a:t>
            </a:r>
          </a:p>
        </p:txBody>
      </p:sp>
    </p:spTree>
    <p:extLst>
      <p:ext uri="{BB962C8B-B14F-4D97-AF65-F5344CB8AC3E}">
        <p14:creationId xmlns:p14="http://schemas.microsoft.com/office/powerpoint/2010/main" val="280049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4935"/>
          </a:xfrm>
        </p:spPr>
        <p:txBody>
          <a:bodyPr/>
          <a:lstStyle/>
          <a:p>
            <a:pPr algn="ctr"/>
            <a:r>
              <a:rPr lang="ru-RU" b="1" dirty="0"/>
              <a:t>Аттестация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2024"/>
            <a:ext cx="10515600" cy="4984939"/>
          </a:xfrm>
        </p:spPr>
        <p:txBody>
          <a:bodyPr>
            <a:normAutofit/>
          </a:bodyPr>
          <a:lstStyle/>
          <a:p>
            <a:r>
              <a:rPr lang="ru-RU" altLang="ru-RU" sz="2400" dirty="0"/>
              <a:t>Проводится преимущественно заочно с использованием дистанционных образовательных технологий.</a:t>
            </a:r>
          </a:p>
          <a:p>
            <a:endParaRPr lang="ru-RU" altLang="ru-RU" sz="2400" dirty="0"/>
          </a:p>
          <a:p>
            <a:r>
              <a:rPr lang="ru-RU" altLang="ru-RU" sz="2400" dirty="0"/>
              <a:t>Текущий контроль успеваемости проводится в виде интернет-аттестаций по всем предметам учебного плана МШЗД.</a:t>
            </a:r>
          </a:p>
          <a:p>
            <a:endParaRPr lang="ru-RU" altLang="ru-RU" sz="2400" dirty="0"/>
          </a:p>
          <a:p>
            <a:r>
              <a:rPr lang="ru-RU" altLang="ru-RU" sz="2400" b="1" dirty="0"/>
              <a:t>В установленные сроки учащийся скачивает из личного кабинета контрольные работы, тесты или темы проектов, выполняет и загружает в личный кабинет письменные работы и звуковые файлы для проверки.</a:t>
            </a:r>
          </a:p>
          <a:p>
            <a:endParaRPr lang="ru-RU" altLang="ru-RU" sz="2400" b="1" dirty="0"/>
          </a:p>
          <a:p>
            <a:r>
              <a:rPr lang="ru-RU" altLang="ru-RU" sz="2400" dirty="0"/>
              <a:t>Из отметок за контрольные работы, написанные </a:t>
            </a:r>
            <a:r>
              <a:rPr lang="ru-RU" altLang="ru-RU" sz="2400" b="1" dirty="0"/>
              <a:t>заочно</a:t>
            </a:r>
            <a:r>
              <a:rPr lang="ru-RU" altLang="ru-RU" sz="2400" dirty="0"/>
              <a:t> или </a:t>
            </a:r>
            <a:r>
              <a:rPr lang="ru-RU" altLang="ru-RU" sz="2400" b="1" dirty="0"/>
              <a:t>под наблюдением</a:t>
            </a:r>
            <a:r>
              <a:rPr lang="ru-RU" altLang="ru-RU" sz="2400" dirty="0"/>
              <a:t>, тесты и проекты формируются </a:t>
            </a:r>
            <a:r>
              <a:rPr lang="ru-RU" altLang="ru-RU" sz="2400" b="1" dirty="0">
                <a:solidFill>
                  <a:srgbClr val="FF0000"/>
                </a:solidFill>
              </a:rPr>
              <a:t>годовые отметки</a:t>
            </a:r>
            <a:r>
              <a:rPr lang="ru-RU" altLang="ru-RU" sz="2400" dirty="0"/>
              <a:t>.</a:t>
            </a:r>
          </a:p>
          <a:p>
            <a:endParaRPr lang="ru-RU" alt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500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Требования к контрольным работам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225" y="1485900"/>
            <a:ext cx="10696575" cy="4691063"/>
          </a:xfrm>
        </p:spPr>
        <p:txBody>
          <a:bodyPr>
            <a:normAutofit/>
          </a:bodyPr>
          <a:lstStyle/>
          <a:p>
            <a:r>
              <a:rPr lang="ru-RU" altLang="ru-RU" sz="2400" dirty="0"/>
              <a:t>Объем контрольных работ должен соответствовать возрастным особенностям учащихся.</a:t>
            </a:r>
          </a:p>
          <a:p>
            <a:r>
              <a:rPr lang="ru-RU" altLang="ru-RU" sz="2400" dirty="0"/>
              <a:t>Каждая контрольная работа должна </a:t>
            </a:r>
          </a:p>
          <a:p>
            <a:pPr marL="0" indent="0">
              <a:buNone/>
            </a:pPr>
            <a:r>
              <a:rPr lang="ru-RU" altLang="ru-RU" sz="2400" dirty="0"/>
              <a:t>-содержать ТОЛЬКО тот материал, который отражен в календарно-тематическом планировании (КТП) за определенный период; </a:t>
            </a:r>
          </a:p>
          <a:p>
            <a:pPr marL="0" indent="0">
              <a:buNone/>
            </a:pPr>
            <a:r>
              <a:rPr lang="ru-RU" altLang="ru-RU" sz="2400" dirty="0"/>
              <a:t>-соответствовать учебнику, заявленному в СПИСКЕ УЧЕБНИКОВ (</a:t>
            </a:r>
            <a:r>
              <a:rPr lang="en-US" altLang="ru-RU" sz="2400" dirty="0">
                <a:hlinkClick r:id="rId2"/>
              </a:rPr>
              <a:t>https://distant.isotm.ru/students/textbook-lists/</a:t>
            </a:r>
            <a:r>
              <a:rPr lang="ru-RU" altLang="ru-RU" sz="2400" dirty="0"/>
              <a:t>).</a:t>
            </a:r>
          </a:p>
          <a:p>
            <a:pPr marL="0" indent="0">
              <a:buNone/>
            </a:pPr>
            <a:endParaRPr lang="ru-RU" altLang="ru-RU" sz="2400" dirty="0"/>
          </a:p>
          <a:p>
            <a:pPr marL="0" indent="0">
              <a:buNone/>
            </a:pPr>
            <a:endParaRPr lang="ru-RU" altLang="ru-RU" sz="2400" dirty="0"/>
          </a:p>
          <a:p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50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Требования к контрольным работам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225" y="1485900"/>
            <a:ext cx="11090638" cy="4691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dirty="0"/>
              <a:t>- звуковые файлы!!! (литературное чтение в начальной школе, иностранные языки)</a:t>
            </a:r>
          </a:p>
          <a:p>
            <a:pPr>
              <a:buFontTx/>
              <a:buChar char="-"/>
            </a:pPr>
            <a:r>
              <a:rPr lang="ru-RU" altLang="ru-RU" sz="2400" dirty="0"/>
              <a:t>листы с решением (требования в инструкции к работе)</a:t>
            </a:r>
          </a:p>
          <a:p>
            <a:pPr marL="0" indent="0">
              <a:buNone/>
            </a:pPr>
            <a:endParaRPr lang="ru-RU" altLang="ru-RU" sz="2400" dirty="0"/>
          </a:p>
          <a:p>
            <a:pPr marL="0" indent="0">
              <a:buNone/>
            </a:pPr>
            <a:endParaRPr lang="ru-RU" altLang="ru-RU" sz="2400" dirty="0"/>
          </a:p>
          <a:p>
            <a:pPr marL="0" lvl="0" indent="0"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Многостраничный </a:t>
            </a:r>
            <a:r>
              <a:rPr kumimoji="0" lang="en-US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PDF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-файл                                 </a:t>
            </a: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Яркие чернила</a:t>
            </a:r>
          </a:p>
          <a:p>
            <a:pPr marL="0" lvl="0" indent="0"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Архив с </a:t>
            </a:r>
            <a:r>
              <a:rPr kumimoji="0" lang="en-US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JPG-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файлами                                               </a:t>
            </a: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Правильная ориентация страниц</a:t>
            </a:r>
          </a:p>
          <a:p>
            <a:pPr marL="0" lvl="0" indent="0"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Объём файла не более 15 МБ                               </a:t>
            </a:r>
            <a:r>
              <a:rPr kumimoji="0" lang="ru-RU" alt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! </a:t>
            </a:r>
            <a:r>
              <a:rPr kumimoji="0" lang="ru-RU" alt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Нумерация страниц</a:t>
            </a:r>
          </a:p>
          <a:p>
            <a:pPr marL="0" indent="0">
              <a:buNone/>
            </a:pPr>
            <a:endParaRPr lang="ru-RU" altLang="ru-RU" sz="2400" dirty="0"/>
          </a:p>
          <a:p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567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A48E97-01E4-BD7B-26CF-BFAACBE99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608" y="5222739"/>
            <a:ext cx="1107587" cy="12871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0617" y="374643"/>
            <a:ext cx="7478485" cy="79493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Как успешно пройти аттестацию?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433" y="1192024"/>
            <a:ext cx="11231033" cy="5219996"/>
          </a:xfrm>
        </p:spPr>
        <p:txBody>
          <a:bodyPr>
            <a:normAutofit fontScale="77500" lnSpcReduction="20000"/>
          </a:bodyPr>
          <a:lstStyle/>
          <a:p>
            <a:pPr algn="l"/>
            <a:endParaRPr lang="ru-RU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Подготовиться: изучать материал в соответствии с КТП</a:t>
            </a:r>
            <a:r>
              <a:rPr lang="ru-RU" sz="2200" b="0" i="0" u="none" strike="noStrike" dirty="0">
                <a:solidFill>
                  <a:srgbClr val="000000"/>
                </a:solidFill>
                <a:latin typeface="Calibri" panose="020F0502020204030204" pitchFamily="34" charset="0"/>
              </a:rPr>
              <a:t> по учебникам из списка МШЗД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Зайти в раздел КОНТРОЛЬНЫЕ РАБОТЫ, выбрать нужный предмет, скачать работу.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Контрольная работа выполняется на распечатанных листах. При необходимости можно использовать дополнительные листы формата А4. Все страницы должны быть пронумерованы. </a:t>
            </a:r>
            <a:r>
              <a:rPr lang="ru-RU" sz="2200" b="1" i="0" u="none" strike="noStrike" baseline="0" dirty="0">
                <a:solidFill>
                  <a:srgbClr val="FF0000"/>
                </a:solidFill>
                <a:latin typeface="Calibri" panose="020F0502020204030204" pitchFamily="34" charset="0"/>
              </a:rPr>
              <a:t>Контрольная работа, выполненная при помощи текстового редактора (например, WORD), не принимается!!!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Внимательно прочитать инструкцию к работе, обратить внимание на критерии и требования. 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Засечь время на выполнение работы, убрать всё лишнее и приступить к выполнению. Работа выполняется от руки, ручкой с пастой </a:t>
            </a:r>
            <a:r>
              <a:rPr lang="ru-RU" sz="2200" b="1" i="0" u="none" strike="noStrike" baseline="0" dirty="0">
                <a:solidFill>
                  <a:srgbClr val="002060"/>
                </a:solidFill>
                <a:latin typeface="Calibri" panose="020F0502020204030204" pitchFamily="34" charset="0"/>
              </a:rPr>
              <a:t>тёмно-синего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или </a:t>
            </a:r>
            <a:r>
              <a:rPr lang="ru-RU" sz="2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чёрного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цвета. 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Выполненную работу отсканировать в виде 1 многостраничного </a:t>
            </a:r>
            <a:r>
              <a:rPr lang="ru-RU" sz="2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pdf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-файла (желательно) или сохранить или архив и файлами JPG. По литературному чтению и иностранным языкам записать звуковой файл (ученик представляется и начинает читать, затем отвечает на вопросы). Объединить многостраничный </a:t>
            </a:r>
            <a:r>
              <a:rPr lang="ru-RU" sz="2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pdf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-файл и звуковой файл в архив. Правильно подписать файлы и архив: фамилия имя ученика, класс, предмет, период. 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Проверить наличие всех страниц по порядку, качество работы (видно чётко, изображение не перевернуто, края не обрезаны), размер файла/архива (</a:t>
            </a:r>
            <a:r>
              <a:rPr lang="ru-RU" sz="2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не более 15 МБ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).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Загрузить работу в установленный срок. В последний день сдачи работы можно загрузить только </a:t>
            </a:r>
            <a:r>
              <a:rPr lang="ru-RU" sz="2200" b="1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до 18.00 по Москве</a:t>
            </a:r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Проверить, что работа загрузилась правильно (нужный предмет, нужному ученику)</a:t>
            </a:r>
            <a:r>
              <a:rPr lang="ru-RU" sz="22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ru-RU" sz="2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ru-RU" sz="2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Ожидать оценку и комментарий учителя.</a:t>
            </a:r>
          </a:p>
          <a:p>
            <a:pPr marL="0" indent="0">
              <a:buNone/>
            </a:pPr>
            <a:endParaRPr lang="ru-RU" alt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357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35AC7-9175-8722-1AE9-1CD8BB393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CBC59FF-55FA-A3AD-EF3A-43F19F623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99222C87-5ACD-577D-41A5-A659C4527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5879" y="899651"/>
            <a:ext cx="11398289" cy="5095331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1EBD74-08DE-A084-C665-C8EE9099B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9281" y="3368142"/>
            <a:ext cx="4620490" cy="291467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Личный кабинет в электронном дневнике</a:t>
            </a:r>
            <a:r>
              <a:rPr lang="ru-RU" dirty="0"/>
              <a:t/>
            </a:r>
            <a:br>
              <a:rPr lang="ru-RU" dirty="0"/>
            </a:br>
            <a:r>
              <a:rPr lang="en-US" dirty="0">
                <a:hlinkClick r:id="rId4"/>
              </a:rPr>
              <a:t>http://isotm.ru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928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0680" y="365125"/>
            <a:ext cx="7273119" cy="794935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Формирование годовой отметки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192024"/>
            <a:ext cx="10676021" cy="4984939"/>
          </a:xfrm>
        </p:spPr>
        <p:txBody>
          <a:bodyPr>
            <a:normAutofit lnSpcReduction="10000"/>
          </a:bodyPr>
          <a:lstStyle/>
          <a:p>
            <a:r>
              <a:rPr lang="ru-RU" altLang="ru-RU" sz="2400" dirty="0"/>
              <a:t>Для учащихся </a:t>
            </a:r>
            <a:r>
              <a:rPr lang="ru-RU" altLang="ru-RU" sz="2400" b="1" dirty="0"/>
              <a:t>2-8 класса</a:t>
            </a:r>
            <a:r>
              <a:rPr lang="ru-RU" altLang="ru-RU" sz="2400" dirty="0"/>
              <a:t> формируется как среднее арифметическое четырёх отметок. </a:t>
            </a:r>
          </a:p>
          <a:p>
            <a:r>
              <a:rPr lang="ru-RU" altLang="ru-RU" sz="2400" dirty="0"/>
              <a:t>Пример: </a:t>
            </a:r>
          </a:p>
          <a:p>
            <a:endParaRPr lang="ru-RU" altLang="ru-RU" sz="2400" dirty="0"/>
          </a:p>
          <a:p>
            <a:pPr marL="0" indent="0">
              <a:buNone/>
            </a:pPr>
            <a:r>
              <a:rPr lang="ru-RU" altLang="ru-RU" sz="2400" dirty="0"/>
              <a:t>    (4+3+4+4)/4=4 (округление в пользу ученика)</a:t>
            </a:r>
          </a:p>
          <a:p>
            <a:pPr marL="0" indent="0">
              <a:buNone/>
            </a:pPr>
            <a:endParaRPr lang="ru-RU" altLang="ru-RU" sz="2400" dirty="0"/>
          </a:p>
          <a:p>
            <a:r>
              <a:rPr lang="ru-RU" altLang="ru-RU" sz="2400" b="1" dirty="0"/>
              <a:t>Для учеников 9 класса</a:t>
            </a:r>
            <a:r>
              <a:rPr lang="ru-RU" altLang="ru-RU" sz="2400" dirty="0"/>
              <a:t>: при наличии «3» за аттестацию, не может выйти годовая «5»!</a:t>
            </a:r>
          </a:p>
          <a:p>
            <a:endParaRPr lang="ru-RU" altLang="ru-RU" sz="2400" b="1" dirty="0"/>
          </a:p>
          <a:p>
            <a:r>
              <a:rPr lang="ru-RU" altLang="ru-RU" sz="2400" b="1" dirty="0"/>
              <a:t>ГОДОВЫЕ ОТМЕТКИ ПЕРЕНОСЯТСЯ В ЛИЧНОЕ ДЕЛО УЧАЩЕГОСЯ!</a:t>
            </a:r>
          </a:p>
          <a:p>
            <a:endParaRPr lang="ru-RU" altLang="ru-RU" sz="2400" b="1" dirty="0"/>
          </a:p>
          <a:p>
            <a:r>
              <a:rPr lang="ru-RU" altLang="ru-RU" sz="2400" b="1" dirty="0">
                <a:solidFill>
                  <a:srgbClr val="0070C0"/>
                </a:solidFill>
              </a:rPr>
              <a:t>Предоставление справки!</a:t>
            </a:r>
            <a:endParaRPr lang="ru-RU" altLang="ru-RU" sz="2400" dirty="0">
              <a:solidFill>
                <a:srgbClr val="0070C0"/>
              </a:solidFill>
            </a:endParaRPr>
          </a:p>
          <a:p>
            <a:endParaRPr lang="ru-RU" alt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id="{F77781D4-DB39-01C7-6FBA-211BCA7D5F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635235"/>
              </p:ext>
            </p:extLst>
          </p:nvPr>
        </p:nvGraphicFramePr>
        <p:xfrm>
          <a:off x="3185651" y="1737304"/>
          <a:ext cx="743537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843">
                  <a:extLst>
                    <a:ext uri="{9D8B030D-6E8A-4147-A177-3AD203B41FA5}">
                      <a16:colId xmlns:a16="http://schemas.microsoft.com/office/drawing/2014/main" val="2996257108"/>
                    </a:ext>
                  </a:extLst>
                </a:gridCol>
                <a:gridCol w="1858843">
                  <a:extLst>
                    <a:ext uri="{9D8B030D-6E8A-4147-A177-3AD203B41FA5}">
                      <a16:colId xmlns:a16="http://schemas.microsoft.com/office/drawing/2014/main" val="1909909109"/>
                    </a:ext>
                  </a:extLst>
                </a:gridCol>
                <a:gridCol w="1858843">
                  <a:extLst>
                    <a:ext uri="{9D8B030D-6E8A-4147-A177-3AD203B41FA5}">
                      <a16:colId xmlns:a16="http://schemas.microsoft.com/office/drawing/2014/main" val="243647525"/>
                    </a:ext>
                  </a:extLst>
                </a:gridCol>
                <a:gridCol w="1858843">
                  <a:extLst>
                    <a:ext uri="{9D8B030D-6E8A-4147-A177-3AD203B41FA5}">
                      <a16:colId xmlns:a16="http://schemas.microsoft.com/office/drawing/2014/main" val="31115275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1 аттестация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 аттестация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  аттестация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4 аттестация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306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 «4»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«3»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«4»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«4»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3342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39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0748" y="365125"/>
            <a:ext cx="9053052" cy="794935"/>
          </a:xfrm>
        </p:spPr>
        <p:txBody>
          <a:bodyPr/>
          <a:lstStyle/>
          <a:p>
            <a:pPr algn="ctr"/>
            <a:r>
              <a:rPr lang="ru-RU" b="1" dirty="0"/>
              <a:t>Годовая отметка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192024"/>
            <a:ext cx="10676021" cy="4984939"/>
          </a:xfrm>
        </p:spPr>
        <p:txBody>
          <a:bodyPr>
            <a:normAutofit lnSpcReduction="10000"/>
          </a:bodyPr>
          <a:lstStyle/>
          <a:p>
            <a:r>
              <a:rPr lang="ru-RU" altLang="ru-RU" sz="2400" dirty="0"/>
              <a:t>Для учащихся </a:t>
            </a:r>
            <a:r>
              <a:rPr lang="ru-RU" altLang="ru-RU" sz="2400" b="1" dirty="0"/>
              <a:t>10 и 11 классов</a:t>
            </a:r>
            <a:r>
              <a:rPr lang="ru-RU" altLang="ru-RU" sz="2400" dirty="0"/>
              <a:t> формируется как среднее арифметическое двух отметок (полугодия), в рамках полугодия проходит ДВЕ аттестации.</a:t>
            </a:r>
          </a:p>
          <a:p>
            <a:endParaRPr lang="ru-RU" altLang="ru-RU" sz="2400" dirty="0"/>
          </a:p>
          <a:p>
            <a:r>
              <a:rPr lang="ru-RU" altLang="ru-RU" sz="2400" dirty="0"/>
              <a:t>Отметки в аттестат в 11 классе: среднее арифметическое отметок за 10 и 11 классы! </a:t>
            </a:r>
          </a:p>
          <a:p>
            <a:endParaRPr lang="ru-RU" altLang="ru-RU" sz="2400" dirty="0"/>
          </a:p>
          <a:p>
            <a:r>
              <a:rPr lang="ru-RU" altLang="ru-RU" sz="2400" dirty="0"/>
              <a:t>НЕ МОЖЕТ БЫТЬ МЕДАЛЬНОГО АТТЕСТАТА ПРИ НАЛИЧИИ «3» в полугодии за 10 и/или 11 класс!!!</a:t>
            </a:r>
          </a:p>
          <a:p>
            <a:endParaRPr lang="ru-RU" altLang="ru-RU" sz="2400" dirty="0"/>
          </a:p>
          <a:p>
            <a:r>
              <a:rPr lang="ru-RU" altLang="ru-RU" sz="2400" b="1" dirty="0"/>
              <a:t>ГОДОВЫЕ ОТМЕТКИ ПЕРЕНОСЯТСЯ В ЛИЧНОЕ ДЕЛО УЧАЩЕГОСЯ!</a:t>
            </a:r>
          </a:p>
          <a:p>
            <a:endParaRPr lang="ru-RU" altLang="ru-RU" sz="2400" b="1" dirty="0"/>
          </a:p>
          <a:p>
            <a:r>
              <a:rPr lang="ru-RU" altLang="ru-RU" sz="2400" b="1" dirty="0">
                <a:solidFill>
                  <a:srgbClr val="0070C0"/>
                </a:solidFill>
              </a:rPr>
              <a:t>Предоставление справки!</a:t>
            </a:r>
            <a:endParaRPr lang="ru-RU" altLang="ru-RU" sz="2400" dirty="0">
              <a:solidFill>
                <a:srgbClr val="0070C0"/>
              </a:solidFill>
            </a:endParaRPr>
          </a:p>
          <a:p>
            <a:endParaRPr lang="ru-RU" alt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381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СИСТЕМА ОЦЕНИВАНИЯ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58443"/>
            <a:ext cx="10515600" cy="49007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dirty="0"/>
              <a:t>Оценка </a:t>
            </a:r>
            <a:r>
              <a:rPr lang="ru-RU" altLang="ru-RU" b="1" dirty="0">
                <a:solidFill>
                  <a:srgbClr val="FF0000"/>
                </a:solidFill>
              </a:rPr>
              <a:t>5</a:t>
            </a:r>
            <a:r>
              <a:rPr lang="ru-RU" altLang="ru-RU" dirty="0"/>
              <a:t> «отлично» - 90-100% правильных ответов</a:t>
            </a:r>
          </a:p>
          <a:p>
            <a:pPr marL="0" indent="0">
              <a:buNone/>
            </a:pPr>
            <a:r>
              <a:rPr lang="ru-RU" altLang="ru-RU" dirty="0"/>
              <a:t>Оценка </a:t>
            </a:r>
            <a:r>
              <a:rPr lang="ru-RU" altLang="ru-RU" b="1" dirty="0">
                <a:solidFill>
                  <a:srgbClr val="FF0000"/>
                </a:solidFill>
              </a:rPr>
              <a:t>4</a:t>
            </a:r>
            <a:r>
              <a:rPr lang="ru-RU" altLang="ru-RU" dirty="0"/>
              <a:t> «хорошо» - 70-89% правильных ответов</a:t>
            </a:r>
          </a:p>
          <a:p>
            <a:pPr marL="0" indent="0">
              <a:buNone/>
            </a:pPr>
            <a:r>
              <a:rPr lang="ru-RU" altLang="ru-RU" dirty="0"/>
              <a:t>Оценка </a:t>
            </a:r>
            <a:r>
              <a:rPr lang="ru-RU" altLang="ru-RU" b="1" dirty="0">
                <a:solidFill>
                  <a:srgbClr val="FF0000"/>
                </a:solidFill>
              </a:rPr>
              <a:t>3</a:t>
            </a:r>
            <a:r>
              <a:rPr lang="ru-RU" altLang="ru-RU" dirty="0"/>
              <a:t> «удовлетворительно» - 50-69% правильных ответов</a:t>
            </a:r>
          </a:p>
          <a:p>
            <a:pPr marL="0" indent="0">
              <a:buNone/>
            </a:pPr>
            <a:r>
              <a:rPr lang="ru-RU" altLang="ru-RU" dirty="0"/>
              <a:t>Оценка </a:t>
            </a:r>
            <a:r>
              <a:rPr lang="ru-RU" altLang="ru-RU" b="1" dirty="0">
                <a:solidFill>
                  <a:srgbClr val="FF0000"/>
                </a:solidFill>
              </a:rPr>
              <a:t>2</a:t>
            </a:r>
            <a:r>
              <a:rPr lang="ru-RU" altLang="ru-RU" dirty="0"/>
              <a:t> «неудовлетворительно» - 0-49% правильных ответов</a:t>
            </a:r>
          </a:p>
          <a:p>
            <a:pPr marL="0" indent="0">
              <a:buNone/>
            </a:pPr>
            <a:r>
              <a:rPr lang="ru-RU" altLang="ru-RU" u="sng" dirty="0"/>
              <a:t>Оценка </a:t>
            </a:r>
            <a:r>
              <a:rPr lang="ru-RU" altLang="ru-RU" b="1" u="sng" dirty="0">
                <a:solidFill>
                  <a:srgbClr val="FF0000"/>
                </a:solidFill>
              </a:rPr>
              <a:t>1</a:t>
            </a:r>
            <a:r>
              <a:rPr lang="ru-RU" altLang="ru-RU" u="sng" dirty="0"/>
              <a:t> ставится за не сданную в установленные сроки работу.</a:t>
            </a:r>
          </a:p>
          <a:p>
            <a:endParaRPr lang="ru-RU" altLang="ru-RU" u="sng" dirty="0"/>
          </a:p>
          <a:p>
            <a:pPr marL="0" indent="0">
              <a:buNone/>
            </a:pPr>
            <a:r>
              <a:rPr lang="ru-RU" altLang="ru-RU" b="1" dirty="0"/>
              <a:t>Система оценивания в 1 классе – </a:t>
            </a:r>
            <a:r>
              <a:rPr lang="ru-RU" altLang="ru-RU" b="1" dirty="0" err="1"/>
              <a:t>безотметочная</a:t>
            </a:r>
            <a:r>
              <a:rPr lang="ru-RU" altLang="ru-RU" b="1" dirty="0"/>
              <a:t> система: </a:t>
            </a:r>
          </a:p>
          <a:p>
            <a:pPr marL="0" indent="0">
              <a:buNone/>
            </a:pPr>
            <a:r>
              <a:rPr lang="ru-RU" altLang="ru-RU" dirty="0"/>
              <a:t>А – аттестован </a:t>
            </a:r>
          </a:p>
          <a:p>
            <a:pPr marL="0" indent="0">
              <a:buNone/>
            </a:pPr>
            <a:r>
              <a:rPr lang="ru-RU" altLang="ru-RU" dirty="0"/>
              <a:t>Н/А – не аттестован</a:t>
            </a:r>
          </a:p>
          <a:p>
            <a:endParaRPr lang="ru-RU" altLang="ru-RU" u="sng" dirty="0"/>
          </a:p>
          <a:p>
            <a:endParaRPr lang="ru-RU" alt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648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/>
              <a:t>Время на выполнение контрольных работ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altLang="ru-RU" dirty="0"/>
              <a:t>Предъявляется учителем в инструкции к контрольной работе!!!</a:t>
            </a:r>
            <a:endParaRPr lang="ru-RU" altLang="ru-RU" sz="2800" dirty="0">
              <a:solidFill>
                <a:prstClr val="black"/>
              </a:solidFill>
            </a:endParaRPr>
          </a:p>
          <a:p>
            <a:pPr lvl="1"/>
            <a:endParaRPr lang="ru-RU" altLang="ru-RU" sz="2800" dirty="0"/>
          </a:p>
          <a:p>
            <a:r>
              <a:rPr lang="ru-RU" altLang="ru-RU" dirty="0"/>
              <a:t>Убедительно просим родителей регламентировать выполнение контрольных работ и тестов!</a:t>
            </a:r>
            <a:endParaRPr lang="ru-RU" altLang="ru-RU" sz="2800" dirty="0">
              <a:solidFill>
                <a:prstClr val="black"/>
              </a:solidFill>
            </a:endParaRPr>
          </a:p>
          <a:p>
            <a:pPr lvl="1"/>
            <a:endParaRPr lang="ru-RU" altLang="ru-RU" sz="2800" dirty="0"/>
          </a:p>
          <a:p>
            <a:pPr lvl="1"/>
            <a:endParaRPr lang="ru-RU" altLang="ru-RU" sz="2800" dirty="0"/>
          </a:p>
          <a:p>
            <a:pPr lvl="1"/>
            <a:r>
              <a:rPr lang="ru-RU" altLang="ru-RU" sz="2800" b="1" dirty="0">
                <a:solidFill>
                  <a:srgbClr val="FF0000"/>
                </a:solidFill>
              </a:rPr>
              <a:t>НО подготовка ПРОЕКТОВ может занять больше времени</a:t>
            </a:r>
          </a:p>
        </p:txBody>
      </p:sp>
    </p:spTree>
    <p:extLst>
      <p:ext uri="{BB962C8B-B14F-4D97-AF65-F5344CB8AC3E}">
        <p14:creationId xmlns:p14="http://schemas.microsoft.com/office/powerpoint/2010/main" val="222894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158" y="53134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Особенности аттестации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1" y="1982614"/>
            <a:ext cx="10423358" cy="39330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400" dirty="0"/>
              <a:t>С 8 по 11 класс – контрольные под наблюдением по русскому языку и алгебре в декабре (КР№2) и в апреле (КР№4).</a:t>
            </a:r>
          </a:p>
          <a:p>
            <a:pPr marL="0" indent="0">
              <a:buNone/>
            </a:pPr>
            <a:r>
              <a:rPr lang="ru-RU" altLang="ru-RU" sz="2400" dirty="0"/>
              <a:t>По окончании 8 класса </a:t>
            </a:r>
            <a:r>
              <a:rPr lang="ru-RU" altLang="ru-RU" sz="2400" u="sng" dirty="0"/>
              <a:t>контрольные работы под наблюдением </a:t>
            </a:r>
            <a:r>
              <a:rPr lang="ru-RU" altLang="ru-RU" sz="2400" dirty="0"/>
              <a:t>по </a:t>
            </a:r>
            <a:r>
              <a:rPr lang="ru-RU" altLang="ru-RU" sz="2400" b="1" dirty="0">
                <a:solidFill>
                  <a:srgbClr val="00B050"/>
                </a:solidFill>
              </a:rPr>
              <a:t>русскому языку и алгебре в формате ОГЭ </a:t>
            </a:r>
            <a:r>
              <a:rPr lang="ru-RU" altLang="ru-RU" sz="2400" b="1" dirty="0"/>
              <a:t>(с сохранением времени и структуры ОГЭ, НО на материале тем, изученных в 8 классе)</a:t>
            </a:r>
            <a:r>
              <a:rPr lang="ru-RU" altLang="ru-RU" sz="2400" dirty="0"/>
              <a:t>. 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46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/>
              <a:t>Внешняя диагностика МЦКО/ВПР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093" y="1825625"/>
            <a:ext cx="10698707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>
                <a:solidFill>
                  <a:srgbClr val="FF0000"/>
                </a:solidFill>
              </a:rPr>
              <a:t>Внимание! В рамках выполнения требований Рособрнадзора и Департамента образования </a:t>
            </a:r>
            <a:r>
              <a:rPr lang="ru-RU" altLang="ru-RU" dirty="0" err="1">
                <a:solidFill>
                  <a:srgbClr val="FF0000"/>
                </a:solidFill>
              </a:rPr>
              <a:t>г.Москвы</a:t>
            </a:r>
            <a:r>
              <a:rPr lang="ru-RU" altLang="ru-RU" dirty="0">
                <a:solidFill>
                  <a:srgbClr val="FF0000"/>
                </a:solidFill>
              </a:rPr>
              <a:t> по независимой оценке качества образования в 202</a:t>
            </a:r>
            <a:r>
              <a:rPr lang="en-US" altLang="ru-RU" dirty="0">
                <a:solidFill>
                  <a:srgbClr val="FF0000"/>
                </a:solidFill>
              </a:rPr>
              <a:t>6</a:t>
            </a:r>
            <a:r>
              <a:rPr lang="ru-RU" altLang="ru-RU" dirty="0">
                <a:solidFill>
                  <a:srgbClr val="FF0000"/>
                </a:solidFill>
              </a:rPr>
              <a:t>-202</a:t>
            </a:r>
            <a:r>
              <a:rPr lang="en-US" altLang="ru-RU" dirty="0">
                <a:solidFill>
                  <a:srgbClr val="FF0000"/>
                </a:solidFill>
              </a:rPr>
              <a:t>7</a:t>
            </a:r>
            <a:r>
              <a:rPr lang="ru-RU" altLang="ru-RU" dirty="0">
                <a:solidFill>
                  <a:srgbClr val="FF0000"/>
                </a:solidFill>
              </a:rPr>
              <a:t> учебном году пройдёт внешняя диагностика Московского центра качества образования</a:t>
            </a:r>
            <a:endParaRPr lang="en-US" altLang="ru-RU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altLang="ru-RU" b="1" dirty="0">
                <a:solidFill>
                  <a:srgbClr val="FF0000"/>
                </a:solidFill>
              </a:rPr>
              <a:t>4 </a:t>
            </a:r>
            <a:r>
              <a:rPr lang="en-US" altLang="ru-RU" b="1" dirty="0">
                <a:solidFill>
                  <a:srgbClr val="FF0000"/>
                </a:solidFill>
              </a:rPr>
              <a:t>–</a:t>
            </a:r>
            <a:r>
              <a:rPr lang="ru-RU" altLang="ru-RU" b="1" dirty="0">
                <a:solidFill>
                  <a:srgbClr val="FF0000"/>
                </a:solidFill>
              </a:rPr>
              <a:t> </a:t>
            </a:r>
            <a:r>
              <a:rPr lang="en-US" altLang="ru-RU" b="1" dirty="0">
                <a:solidFill>
                  <a:srgbClr val="FF0000"/>
                </a:solidFill>
              </a:rPr>
              <a:t>8</a:t>
            </a:r>
            <a:r>
              <a:rPr lang="ru-RU" altLang="ru-RU" b="1" dirty="0">
                <a:solidFill>
                  <a:srgbClr val="FF0000"/>
                </a:solidFill>
              </a:rPr>
              <a:t>, 10 классы</a:t>
            </a:r>
            <a:br>
              <a:rPr lang="ru-RU" altLang="ru-RU" b="1" dirty="0">
                <a:solidFill>
                  <a:srgbClr val="FF0000"/>
                </a:solidFill>
              </a:rPr>
            </a:br>
            <a:r>
              <a:rPr lang="ru-RU" altLang="ru-RU" b="1" dirty="0"/>
              <a:t/>
            </a:r>
            <a:br>
              <a:rPr lang="ru-RU" altLang="ru-RU" b="1" dirty="0"/>
            </a:br>
            <a:r>
              <a:rPr lang="en-US" altLang="ru-RU" sz="3600" dirty="0">
                <a:hlinkClick r:id="rId2"/>
              </a:rPr>
              <a:t>https://mcko.ru/pages/monitoring_and_diagnostics</a:t>
            </a:r>
            <a:endParaRPr lang="ru-RU" sz="36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888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30296" y="365125"/>
            <a:ext cx="4923503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БИБЛИОТЕКА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9BEBD79-533F-4F68-6ED3-6B6AEA02C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37" y="895024"/>
            <a:ext cx="6391737" cy="522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7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16194"/>
            <a:ext cx="10515600" cy="1174494"/>
          </a:xfrm>
        </p:spPr>
        <p:txBody>
          <a:bodyPr>
            <a:normAutofit/>
          </a:bodyPr>
          <a:lstStyle/>
          <a:p>
            <a:pPr algn="ctr"/>
            <a:r>
              <a:rPr lang="ru-RU" alt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Школьная библиотека</a:t>
            </a:r>
            <a:br>
              <a:rPr lang="ru-RU" altLang="ru-RU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altLang="ru-RU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(Сумской проезд, д. 5А)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7225" y="1858297"/>
            <a:ext cx="10696575" cy="4318666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Учебники на 2026 - 2027 учебный год будут выдаваться с 24.08.2026 г. по 28.08.2026 г. Понедельник — пятница с 10:00 до 16:00</a:t>
            </a:r>
          </a:p>
          <a:p>
            <a:pPr fontAlgn="base"/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02.09.2026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предварительной записи.</a:t>
            </a:r>
          </a:p>
          <a:p>
            <a:pPr fontAlgn="base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base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чащиеся с 1 по 11 классы смогут воспользоваться электронным форматом учебников на портале МЭШ.</a:t>
            </a:r>
          </a:p>
          <a:p>
            <a:pPr algn="l" fontAlgn="base"/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к ресурсам Библиотеки МЭШ предоставляется после авторизации на сайте https://uchebnik.mos.ru МЭШ.</a:t>
            </a:r>
          </a:p>
          <a:p>
            <a:pPr marL="0" indent="0">
              <a:buNone/>
            </a:pPr>
            <a:endParaRPr lang="ru-RU" altLang="ru-RU" sz="2400" dirty="0"/>
          </a:p>
          <a:p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220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30296" y="365125"/>
            <a:ext cx="4923503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ТРЕБУЕТ ИСПРАВЛЕНИЯ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CEFCDF2-938B-BCED-15C6-BD019B4D4B44}"/>
              </a:ext>
            </a:extLst>
          </p:cNvPr>
          <p:cNvSpPr txBox="1"/>
          <p:nvPr/>
        </p:nvSpPr>
        <p:spPr>
          <a:xfrm>
            <a:off x="1445342" y="2227006"/>
            <a:ext cx="95717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Включается подсветка экрана дневника, если учитель включил блок ТРЕБУЕТ ИСПРАВЛЕНИЯ в ситуации, когда работа загружена некорректно.</a:t>
            </a:r>
          </a:p>
        </p:txBody>
      </p:sp>
    </p:spTree>
    <p:extLst>
      <p:ext uri="{BB962C8B-B14F-4D97-AF65-F5344CB8AC3E}">
        <p14:creationId xmlns:p14="http://schemas.microsoft.com/office/powerpoint/2010/main" val="201800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/>
              <a:t>ГОСУДАРСТВЕННАЯ ИТОГОВАЯ АТТЕСТАЦИЯ (ГИА)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158" y="2313708"/>
            <a:ext cx="10515600" cy="3492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dirty="0"/>
              <a:t>это общее название для обязательных экзаменов, завершающих освоение имеющих государственную аккредитацию основных образовательных программ среднего и основного общего образования в Российской Федерации.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719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2CF240-091E-00B9-F64A-27EA11C9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76" r="1350" b="1"/>
          <a:stretch>
            <a:fillRect/>
          </a:stretch>
        </p:blipFill>
        <p:spPr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B7039D9-9082-5725-4B97-576384B91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2" r="9957" b="1"/>
          <a:stretch>
            <a:fillRect/>
          </a:stretch>
        </p:blipFill>
        <p:spPr bwMode="auto">
          <a:xfrm>
            <a:off x="516835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4109" r="-1" b="3335"/>
          <a:stretch>
            <a:fillRect/>
          </a:stretch>
        </p:blipFill>
        <p:spPr>
          <a:xfrm>
            <a:off x="5168354" y="3429000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056" y="685800"/>
            <a:ext cx="4922338" cy="132556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sz="3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ВЫПУСНИКИ </a:t>
            </a:r>
            <a:br>
              <a:rPr lang="ru-RU" sz="3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2025-2026 </a:t>
            </a:r>
            <a:br>
              <a:rPr lang="ru-RU" sz="3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4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учебного года</a:t>
            </a:r>
            <a:endParaRPr lang="en-US" sz="34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8055" y="2514600"/>
            <a:ext cx="5250291" cy="36667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9 </a:t>
            </a:r>
            <a:r>
              <a:rPr lang="en-US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класс</a:t>
            </a: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- 3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53</a:t>
            </a: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человек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а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55 выпускников получили аттестат с отличием.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11 </a:t>
            </a:r>
            <a:r>
              <a:rPr lang="en-US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класс</a:t>
            </a: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259</a:t>
            </a:r>
            <a:r>
              <a:rPr lang="en-US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20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человек</a:t>
            </a:r>
            <a:endParaRPr lang="ru-RU" sz="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Золотую медаль «За успехи в учении» вручили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34 выпускникам.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ru-RU" sz="2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Серебряную медаль «За успехи в учении» получили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42 выпускника.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ru-RU" sz="2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Московской медали «За успехи в обучении» удостоены </a:t>
            </a:r>
            <a:r>
              <a:rPr lang="ru-RU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32</a:t>
            </a:r>
            <a:r>
              <a:rPr lang="ru-RU" sz="2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выпускника.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210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158" y="53134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alt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>Основной государственный экзамен (ОГЭ)</a:t>
            </a:r>
            <a:br>
              <a:rPr lang="ru-RU" alt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altLang="ru-RU" sz="2800" b="1" dirty="0">
                <a:latin typeface="Verdana" panose="020B0604030504040204" pitchFamily="34" charset="0"/>
                <a:ea typeface="Verdana" panose="020B0604030504040204" pitchFamily="34" charset="0"/>
              </a:rPr>
              <a:t>9 КЛАСС</a:t>
            </a:r>
            <a:endParaRPr lang="ru-RU" sz="2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43871"/>
            <a:ext cx="10515600" cy="3933091"/>
          </a:xfrm>
        </p:spPr>
        <p:txBody>
          <a:bodyPr>
            <a:normAutofit/>
          </a:bodyPr>
          <a:lstStyle/>
          <a:p>
            <a:r>
              <a:rPr lang="ru-RU" altLang="ru-RU" sz="2400" b="1" dirty="0"/>
              <a:t>Февраль</a:t>
            </a:r>
            <a:r>
              <a:rPr lang="ru-RU" altLang="ru-RU" sz="2400" dirty="0"/>
              <a:t> – итоговое собеседование по русскому языку (допуск к ГИА).</a:t>
            </a:r>
          </a:p>
          <a:p>
            <a:r>
              <a:rPr lang="ru-RU" altLang="ru-RU" sz="2400" b="1" dirty="0"/>
              <a:t>Май – июнь</a:t>
            </a:r>
            <a:r>
              <a:rPr lang="ru-RU" altLang="ru-RU" sz="2400" dirty="0"/>
              <a:t> – </a:t>
            </a:r>
            <a:r>
              <a:rPr lang="ru-RU" altLang="ru-RU" sz="2400" b="1" dirty="0"/>
              <a:t>ОЧНЫЕ</a:t>
            </a:r>
            <a:r>
              <a:rPr lang="ru-RU" altLang="ru-RU" sz="2400" dirty="0"/>
              <a:t> ОГЭ по 4 предметам (русский язык, математика, 2 предмета по выбору учащегося).</a:t>
            </a:r>
          </a:p>
          <a:p>
            <a:r>
              <a:rPr lang="ru-RU" altLang="ru-RU" sz="2400" b="1" dirty="0"/>
              <a:t>Место проведения:</a:t>
            </a:r>
            <a:r>
              <a:rPr lang="ru-RU" altLang="ru-RU" sz="2400" dirty="0"/>
              <a:t> г. Москва</a:t>
            </a:r>
          </a:p>
          <a:p>
            <a:endParaRPr lang="ru-RU" altLang="ru-RU" sz="2400" dirty="0"/>
          </a:p>
          <a:p>
            <a:endParaRPr lang="ru-RU" alt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097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74278"/>
            <a:ext cx="10515600" cy="1016410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Единый государственный экзамен (ЕГЭ)</a:t>
            </a:r>
            <a:br>
              <a:rPr lang="ru-RU" alt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ru-RU" alt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11 КЛАСС</a:t>
            </a:r>
            <a:endParaRPr lang="ru-RU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588168"/>
            <a:ext cx="10736179" cy="45887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endParaRPr lang="ru-RU" dirty="0"/>
          </a:p>
          <a:p>
            <a:pPr>
              <a:defRPr/>
            </a:pPr>
            <a:r>
              <a:rPr lang="ru-RU" b="1" dirty="0"/>
              <a:t>Для 11 класса:</a:t>
            </a:r>
          </a:p>
          <a:p>
            <a:pPr marL="0" indent="0">
              <a:buNone/>
              <a:defRPr/>
            </a:pPr>
            <a:r>
              <a:rPr lang="ru-RU" b="1" dirty="0"/>
              <a:t>Декабрь</a:t>
            </a:r>
            <a:r>
              <a:rPr lang="ru-RU" dirty="0"/>
              <a:t> – итоговое сочинение по литературе (допуск к ГИА). </a:t>
            </a:r>
            <a:r>
              <a:rPr lang="ru-RU" b="1" dirty="0">
                <a:solidFill>
                  <a:srgbClr val="7030A0"/>
                </a:solidFill>
              </a:rPr>
              <a:t>Регистрация в октябре!!!</a:t>
            </a:r>
          </a:p>
          <a:p>
            <a:pPr marL="0" indent="0">
              <a:buNone/>
              <a:defRPr/>
            </a:pPr>
            <a:r>
              <a:rPr lang="ru-RU" b="1" dirty="0"/>
              <a:t>Май – июнь </a:t>
            </a:r>
            <a:r>
              <a:rPr lang="ru-RU" dirty="0"/>
              <a:t>– </a:t>
            </a:r>
            <a:r>
              <a:rPr lang="ru-RU" b="1" dirty="0"/>
              <a:t>ОЧНЫЕ</a:t>
            </a:r>
            <a:r>
              <a:rPr lang="ru-RU" dirty="0"/>
              <a:t> ЕГЭ по русскому языку, математике и предметам по выбору учащегося, необходимым для поступления в вуз. </a:t>
            </a:r>
          </a:p>
          <a:p>
            <a:pPr marL="0" indent="0">
              <a:buNone/>
              <a:defRPr/>
            </a:pPr>
            <a:endParaRPr lang="ru-RU" dirty="0"/>
          </a:p>
          <a:p>
            <a:pPr>
              <a:defRPr/>
            </a:pPr>
            <a:r>
              <a:rPr lang="ru-RU" b="1" dirty="0"/>
              <a:t>10-11 класс (экстернат):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b="1" dirty="0"/>
              <a:t>Февраль</a:t>
            </a:r>
            <a:r>
              <a:rPr lang="ru-RU" dirty="0"/>
              <a:t> -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итоговое сочинение по литературе (допуск к ГИА).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Регистрация в январе!!!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Май – июнь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ОЧНЫЕ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ЕГЭ по русскому языку, математике и предметам по выбору учащегося, необходимым для поступления в вуз. </a:t>
            </a:r>
          </a:p>
          <a:p>
            <a:pPr>
              <a:defRPr/>
            </a:pPr>
            <a:endParaRPr lang="ru-RU" dirty="0"/>
          </a:p>
          <a:p>
            <a:pPr marL="0" indent="0">
              <a:buNone/>
              <a:defRPr/>
            </a:pPr>
            <a:endParaRPr lang="ru-RU" b="1" dirty="0"/>
          </a:p>
          <a:p>
            <a:pPr marL="0" indent="0">
              <a:buNone/>
              <a:defRPr/>
            </a:pPr>
            <a:endParaRPr lang="ru-RU" b="1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341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РОДИТЕЛЬСКОЕ СОБРАНИЕ для ВЫПУСКНИКОВ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10 сентября 2026 г. в 17:00</a:t>
            </a:r>
          </a:p>
          <a:p>
            <a:r>
              <a:rPr lang="ru-RU" dirty="0"/>
              <a:t>Программа подготовки к ГИА (будет размещена после 11 сентября </a:t>
            </a:r>
            <a:r>
              <a:rPr lang="en-US" dirty="0">
                <a:hlinkClick r:id="rId2"/>
              </a:rPr>
              <a:t>https://distant.isotm.ru/gia-vpr/gia/</a:t>
            </a:r>
            <a:r>
              <a:rPr lang="ru-RU" dirty="0"/>
              <a:t>)</a:t>
            </a:r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912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ВНЕУРОЧНАЯ ДЕЯТЕЛЬНОСТЬ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158" y="1491642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Общение со сверстниками происходит не только в дистанционном формате, но и во время различных внеурочных мероприятий. Ученикам предлагается посещение музеев и выставок, театров (организуется как очное, так и дистанционное участие), участие в олимпиадах (</a:t>
            </a:r>
            <a:r>
              <a:rPr lang="ru-RU" sz="2400" dirty="0" err="1"/>
              <a:t>ВсОШ</a:t>
            </a:r>
            <a:r>
              <a:rPr lang="ru-RU" sz="2400" dirty="0"/>
              <a:t>, олимпиады МШЗД), викторинах (Русский медвежонок), конкурсах, творческих и научных лабораториях, развивающих мастер-классах.</a:t>
            </a:r>
          </a:p>
          <a:p>
            <a:pPr marL="0" indent="0">
              <a:buNone/>
            </a:pPr>
            <a:endParaRPr lang="ru-RU" sz="2400" dirty="0"/>
          </a:p>
          <a:p>
            <a:r>
              <a:rPr lang="ru-RU" sz="2400" dirty="0"/>
              <a:t>Линейка «День знаний»</a:t>
            </a:r>
          </a:p>
          <a:p>
            <a:r>
              <a:rPr lang="ru-RU" sz="2400" dirty="0"/>
              <a:t>Рождественская программа</a:t>
            </a:r>
          </a:p>
          <a:p>
            <a:r>
              <a:rPr lang="ru-RU" sz="2400" dirty="0"/>
              <a:t>Праздник мам</a:t>
            </a:r>
          </a:p>
          <a:p>
            <a:r>
              <a:rPr lang="ru-RU" sz="2400" dirty="0"/>
              <a:t>Школьный пикник/ Фестиваль искусств</a:t>
            </a:r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0D070E01-CBC7-04B3-1E75-872760FDA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1367" y="3428999"/>
            <a:ext cx="2125706" cy="283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57CADEA-625C-BD77-C814-78CE7A59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815" y="3557359"/>
            <a:ext cx="2894429" cy="193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67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692" y="127730"/>
            <a:ext cx="11912616" cy="660254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              </a:t>
            </a:r>
            <a:r>
              <a:rPr lang="ru-RU" b="1" dirty="0">
                <a:solidFill>
                  <a:srgbClr val="00B050"/>
                </a:solidFill>
              </a:rPr>
              <a:t>БИОЛОГИЯ, ФИЗИКА и ХИМИЯ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Лабораторные работы проводятся:</a:t>
            </a:r>
          </a:p>
          <a:p>
            <a:pPr marL="0" indent="0">
              <a:buNone/>
            </a:pPr>
            <a:r>
              <a:rPr lang="ru-RU" b="1" dirty="0"/>
              <a:t>• дистанционно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во время интернет-уроков в соответствии с календарно-тематическим планированием</a:t>
            </a:r>
            <a:br>
              <a:rPr lang="ru-RU" dirty="0"/>
            </a:br>
            <a:r>
              <a:rPr lang="ru-RU" b="1" dirty="0"/>
              <a:t>• очно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в помещении школы по адресу Москва, Сумской проезд, д.5А по графику, определенному МШЗД. Количество мест ограничено. Обязательна онлайн регистрация.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CD1147-B11A-4255-B2D2-93136F635C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987" y="1027906"/>
            <a:ext cx="3609975" cy="28479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base"/>
            <a:r>
              <a:rPr lang="ru-RU" b="1" cap="all" dirty="0"/>
              <a:t>ЛАБОРАТОРНЫЕ РАБОТЫ</a:t>
            </a:r>
          </a:p>
        </p:txBody>
      </p:sp>
    </p:spTree>
    <p:extLst>
      <p:ext uri="{BB962C8B-B14F-4D97-AF65-F5344CB8AC3E}">
        <p14:creationId xmlns:p14="http://schemas.microsoft.com/office/powerpoint/2010/main" val="283632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Учебный год</a:t>
            </a:r>
            <a:endParaRPr lang="ru-RU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AB2C64BC-927B-48C1-BABC-88D89830A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5363" y="153987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Сроки каникул 2026-2027</a:t>
            </a:r>
          </a:p>
          <a:p>
            <a:pPr algn="l"/>
            <a:r>
              <a:rPr lang="ru-RU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Осенние	24 октября – 1 ноября</a:t>
            </a:r>
          </a:p>
          <a:p>
            <a:pPr algn="l"/>
            <a:r>
              <a:rPr lang="ru-RU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Зимние	31 декабря	– 10 января</a:t>
            </a:r>
          </a:p>
          <a:p>
            <a:pPr algn="l"/>
            <a:r>
              <a:rPr lang="ru-RU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Весенние	20</a:t>
            </a:r>
            <a:r>
              <a:rPr lang="en-US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марта 	– 28 марта</a:t>
            </a:r>
          </a:p>
          <a:p>
            <a:pPr algn="l"/>
            <a:endParaRPr lang="ru-RU" sz="20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l">
              <a:buNone/>
            </a:pPr>
            <a:r>
              <a:rPr lang="ru-RU" sz="32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Окончание учебного года: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28 мая 2027 года</a:t>
            </a:r>
          </a:p>
          <a:p>
            <a:pPr marL="0" indent="0" algn="l">
              <a:buNone/>
            </a:pPr>
            <a:r>
              <a:rPr lang="ru-RU" sz="3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69015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Учебный год</a:t>
            </a:r>
            <a:endParaRPr lang="ru-RU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AB2C64BC-927B-48C1-BABC-88D89830A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" y="1539875"/>
            <a:ext cx="11312434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Нерабочие праздничные дни:</a:t>
            </a:r>
          </a:p>
          <a:p>
            <a:pPr marL="0" indent="0">
              <a:buNone/>
            </a:pPr>
            <a:r>
              <a:rPr lang="ru-RU" sz="3000" b="1" dirty="0">
                <a:latin typeface="Verdana" panose="020B0604030504040204" pitchFamily="34" charset="0"/>
                <a:ea typeface="Verdana" panose="020B0604030504040204" pitchFamily="34" charset="0"/>
              </a:rPr>
              <a:t>04.11.2026 года – День народного единства</a:t>
            </a:r>
          </a:p>
          <a:p>
            <a:pPr marL="0" indent="0">
              <a:buNone/>
            </a:pPr>
            <a:r>
              <a:rPr lang="ru-RU" sz="3000" b="1" dirty="0">
                <a:latin typeface="Verdana" panose="020B0604030504040204" pitchFamily="34" charset="0"/>
                <a:ea typeface="Verdana" panose="020B0604030504040204" pitchFamily="34" charset="0"/>
              </a:rPr>
              <a:t>22.02-23.02.2027 года – День защитника отечества</a:t>
            </a:r>
          </a:p>
          <a:p>
            <a:pPr marL="0" indent="0">
              <a:buNone/>
            </a:pPr>
            <a:r>
              <a:rPr lang="ru-RU" sz="3000" b="1" dirty="0">
                <a:latin typeface="Verdana" panose="020B0604030504040204" pitchFamily="34" charset="0"/>
                <a:ea typeface="Verdana" panose="020B0604030504040204" pitchFamily="34" charset="0"/>
              </a:rPr>
              <a:t>08.03.2027 года – Международный женский день</a:t>
            </a:r>
          </a:p>
          <a:p>
            <a:pPr marL="0" indent="0">
              <a:buNone/>
            </a:pPr>
            <a:r>
              <a:rPr lang="ru-RU" sz="3000" b="1" dirty="0">
                <a:latin typeface="Verdana" panose="020B0604030504040204" pitchFamily="34" charset="0"/>
                <a:ea typeface="Verdana" panose="020B0604030504040204" pitchFamily="34" charset="0"/>
              </a:rPr>
              <a:t>01.05-03.05.2027 года — День Весны и Труда</a:t>
            </a:r>
          </a:p>
          <a:p>
            <a:pPr marL="0" indent="0">
              <a:buNone/>
            </a:pPr>
            <a:r>
              <a:rPr lang="ru-RU" sz="3000" b="1" dirty="0">
                <a:latin typeface="Verdana" panose="020B0604030504040204" pitchFamily="34" charset="0"/>
                <a:ea typeface="Verdana" panose="020B0604030504040204" pitchFamily="34" charset="0"/>
              </a:rPr>
              <a:t>09.05-11.05.2027 года — День Победы</a:t>
            </a:r>
            <a:endParaRPr lang="ru-RU" sz="3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90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D46C8D-1972-F845-E1DD-833230EB1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0024" y="1167063"/>
            <a:ext cx="6581648" cy="431933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 сентября 2026 года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(Москва, Сумской проезд, 5А)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15:00 – 17:00</a:t>
            </a:r>
          </a:p>
          <a:p>
            <a:endParaRPr lang="ru-RU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Торжественная линейка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Первый урок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Родительское собрание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Выдача учебников</a:t>
            </a:r>
          </a:p>
          <a:p>
            <a:pPr algn="l"/>
            <a:r>
              <a:rPr lang="ru-RU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Фуршет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48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2 сентября</a:t>
            </a:r>
            <a:b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en-US" sz="2400" b="1" dirty="0">
                <a:latin typeface="Verdana" panose="020B0604030504040204" pitchFamily="34" charset="0"/>
                <a:ea typeface="Verdana" panose="020B0604030504040204" pitchFamily="34" charset="0"/>
              </a:rPr>
              <a:t>ZOOM </a:t>
            </a:r>
            <a:r>
              <a:rPr lang="ru-RU" sz="2400" b="1" dirty="0">
                <a:latin typeface="Verdana" panose="020B0604030504040204" pitchFamily="34" charset="0"/>
                <a:ea typeface="Verdana" panose="020B0604030504040204" pitchFamily="34" charset="0"/>
              </a:rPr>
              <a:t>«Первый классный! час»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1-4 класс – 10.00</a:t>
            </a:r>
          </a:p>
          <a:p>
            <a:endParaRPr lang="ru-RU" dirty="0"/>
          </a:p>
          <a:p>
            <a:r>
              <a:rPr lang="ru-RU" dirty="0"/>
              <a:t>5-11 класс – 12.00</a:t>
            </a:r>
          </a:p>
          <a:p>
            <a:endParaRPr 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00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40" y="130778"/>
            <a:ext cx="11906520" cy="65964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10726"/>
            <a:ext cx="10515600" cy="1325563"/>
          </a:xfrm>
        </p:spPr>
        <p:txBody>
          <a:bodyPr/>
          <a:lstStyle/>
          <a:p>
            <a:pPr algn="ctr"/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Контакты</a:t>
            </a:r>
            <a:endParaRPr lang="ru-RU" dirty="0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AB2C64BC-927B-48C1-BABC-88D89830A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139" y="1130531"/>
            <a:ext cx="11405062" cy="51817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/>
              <a:t>Сайт заочного отделения МШЗД:</a:t>
            </a:r>
          </a:p>
          <a:p>
            <a:r>
              <a:rPr lang="ru-RU" sz="2000" dirty="0">
                <a:hlinkClick r:id="rId3"/>
              </a:rPr>
              <a:t>https://distant.isotm.ru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Секретариат МШЗД</a:t>
            </a:r>
          </a:p>
          <a:p>
            <a:r>
              <a:rPr lang="ru-RU" sz="2000" dirty="0">
                <a:hlinkClick r:id="rId4"/>
              </a:rPr>
              <a:t>isotm.distant@gmail.com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Техническая поддержка электронного журнала МШЗД - Антоняк Александр Анатольевич</a:t>
            </a:r>
          </a:p>
          <a:p>
            <a:r>
              <a:rPr lang="en-US" sz="2000" dirty="0">
                <a:hlinkClick r:id="rId5"/>
              </a:rPr>
              <a:t>support@schooloftomorrow.ru</a:t>
            </a:r>
            <a:r>
              <a:rPr lang="ru-RU" sz="2000" dirty="0"/>
              <a:t> </a:t>
            </a:r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Завуч МШЗД (контрольные работы, УП, КТП) - </a:t>
            </a:r>
            <a:r>
              <a:rPr lang="ru-RU" sz="2000" dirty="0" err="1"/>
              <a:t>Зацепина</a:t>
            </a:r>
            <a:r>
              <a:rPr lang="ru-RU" sz="2000" dirty="0"/>
              <a:t> Мария Ивановна</a:t>
            </a:r>
          </a:p>
          <a:p>
            <a:r>
              <a:rPr lang="ru-RU" sz="2000" dirty="0">
                <a:hlinkClick r:id="rId6"/>
              </a:rPr>
              <a:t>mzatsepina@schooloftomorrow.ru</a:t>
            </a:r>
            <a:endParaRPr lang="ru-RU" sz="2000" dirty="0"/>
          </a:p>
          <a:p>
            <a:pPr marL="0" indent="0">
              <a:buNone/>
            </a:pP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Психолог МШЗД - Чан Линь </a:t>
            </a:r>
            <a:r>
              <a:rPr lang="ru-RU" sz="2000" dirty="0" err="1"/>
              <a:t>Тьи</a:t>
            </a:r>
            <a:endParaRPr lang="ru-RU" sz="2000" dirty="0"/>
          </a:p>
          <a:p>
            <a:r>
              <a:rPr lang="ru-RU" sz="2000" dirty="0">
                <a:hlinkClick r:id="rId7"/>
              </a:rPr>
              <a:t>http://linhchi.site</a:t>
            </a:r>
            <a:endParaRPr lang="ru-RU" sz="2000" dirty="0"/>
          </a:p>
          <a:p>
            <a:pPr marL="0" indent="0">
              <a:buNone/>
            </a:pPr>
            <a:r>
              <a:rPr lang="ru-RU" sz="3600" dirty="0"/>
              <a:t/>
            </a:r>
            <a:br>
              <a:rPr lang="ru-RU" sz="3600" dirty="0"/>
            </a:br>
            <a:endParaRPr lang="ru-RU" sz="36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09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Полезные ссылки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ru-RU" dirty="0">
                <a:hlinkClick r:id="rId2"/>
              </a:rPr>
              <a:t>https://distant.isotm.ru/</a:t>
            </a:r>
            <a:endParaRPr lang="ru-RU" altLang="ru-RU" dirty="0"/>
          </a:p>
          <a:p>
            <a:r>
              <a:rPr lang="en-US" altLang="ru-RU" dirty="0">
                <a:hlinkClick r:id="rId3"/>
              </a:rPr>
              <a:t>https://isotm.ru/</a:t>
            </a:r>
            <a:endParaRPr lang="ru-RU" altLang="ru-RU" dirty="0"/>
          </a:p>
          <a:p>
            <a:r>
              <a:rPr lang="en-US" altLang="ru-RU" dirty="0">
                <a:hlinkClick r:id="rId4"/>
              </a:rPr>
              <a:t>https://mcko.ru/pages/monitoring_and_diagnostics</a:t>
            </a:r>
            <a:endParaRPr lang="ru-RU" altLang="ru-RU" dirty="0"/>
          </a:p>
          <a:p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28338" y="112415"/>
            <a:ext cx="11903241" cy="6593185"/>
            <a:chOff x="128338" y="112415"/>
            <a:chExt cx="11903241" cy="6593185"/>
          </a:xfrm>
        </p:grpSpPr>
        <p:sp>
          <p:nvSpPr>
            <p:cNvPr id="5" name="Рамка 4">
              <a:extLst>
                <a:ext uri="{FF2B5EF4-FFF2-40B4-BE49-F238E27FC236}">
                  <a16:creationId xmlns:a16="http://schemas.microsoft.com/office/drawing/2014/main" id="{DA09B2F4-8B30-7A43-AA92-68C74BA89FB8}"/>
                </a:ext>
              </a:extLst>
            </p:cNvPr>
            <p:cNvSpPr/>
            <p:nvPr/>
          </p:nvSpPr>
          <p:spPr>
            <a:xfrm>
              <a:off x="128338" y="144379"/>
              <a:ext cx="11903241" cy="6561221"/>
            </a:xfrm>
            <a:prstGeom prst="frame">
              <a:avLst>
                <a:gd name="adj1" fmla="val 2267"/>
              </a:avLst>
            </a:prstGeom>
            <a:gradFill>
              <a:gsLst>
                <a:gs pos="38000">
                  <a:srgbClr val="002060"/>
                </a:gs>
                <a:gs pos="2000">
                  <a:srgbClr val="C00000"/>
                </a:gs>
                <a:gs pos="84000">
                  <a:srgbClr val="002060"/>
                </a:gs>
                <a:gs pos="100000">
                  <a:srgbClr val="C0000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63565C48-EE17-0248-9CF6-EBCC5160E573}"/>
                </a:ext>
              </a:extLst>
            </p:cNvPr>
            <p:cNvSpPr/>
            <p:nvPr/>
          </p:nvSpPr>
          <p:spPr>
            <a:xfrm>
              <a:off x="413118" y="144379"/>
              <a:ext cx="4242009" cy="64155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pic>
          <p:nvPicPr>
            <p:cNvPr id="7" name="Рисунок 6" descr="Изображение выглядит как объект&#10;&#10;&#10;&#10;Описание создано автоматически">
              <a:extLst>
                <a:ext uri="{FF2B5EF4-FFF2-40B4-BE49-F238E27FC236}">
                  <a16:creationId xmlns:a16="http://schemas.microsoft.com/office/drawing/2014/main" id="{4298B768-A5EC-6E42-A525-3FB8F0797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5433" y="112415"/>
              <a:ext cx="4055184" cy="5618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0691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8"/>
            <a:ext cx="12185827" cy="68591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52550" y="2477497"/>
            <a:ext cx="959831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Обучение и </a:t>
            </a:r>
            <a:r>
              <a:rPr kumimoji="0" lang="ru-RU" sz="3600" b="1" i="0" u="none" strike="noStrike" kern="1200" cap="none" spc="0" normalizeH="0" baseline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аттестация.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 Часть 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2.</a:t>
            </a: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/>
            </a:r>
            <a:b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</a:br>
            <a: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/>
            </a:r>
            <a:br>
              <a:rPr kumimoji="0" lang="ru-RU" sz="3600" b="1" i="0" u="none" strike="noStrike" kern="1200" cap="none" spc="0" normalizeH="0" noProof="0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</a:br>
            <a:endParaRPr kumimoji="0" lang="ru-RU" sz="36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8709" y="5097480"/>
            <a:ext cx="7571303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Мария Ивановна Зацепина,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заместитель директора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t>по учебно-воспитательной работе</a:t>
            </a:r>
          </a:p>
        </p:txBody>
      </p:sp>
    </p:spTree>
    <p:extLst>
      <p:ext uri="{BB962C8B-B14F-4D97-AF65-F5344CB8AC3E}">
        <p14:creationId xmlns:p14="http://schemas.microsoft.com/office/powerpoint/2010/main" val="14073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7846</TotalTime>
  <Words>1666</Words>
  <Application>Microsoft Office PowerPoint</Application>
  <PresentationFormat>Широкоэкранный</PresentationFormat>
  <Paragraphs>246</Paragraphs>
  <Slides>37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Verdana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Сроки загрузки и проверки контрольных работ https://distant.isotm.ru/students/test-papers/ </vt:lpstr>
      <vt:lpstr>Презентация PowerPoint</vt:lpstr>
      <vt:lpstr>Презентация PowerPoint</vt:lpstr>
      <vt:lpstr>Аттестация</vt:lpstr>
      <vt:lpstr>Требования к контрольным работам</vt:lpstr>
      <vt:lpstr>Требования к контрольным работам</vt:lpstr>
      <vt:lpstr>Как успешно пройти аттестацию?</vt:lpstr>
      <vt:lpstr>Личный кабинет в электронном дневнике http://isotm.ru </vt:lpstr>
      <vt:lpstr>Формирование годовой отметки</vt:lpstr>
      <vt:lpstr>Годовая отметка</vt:lpstr>
      <vt:lpstr>СИСТЕМА ОЦЕНИВАНИЯ</vt:lpstr>
      <vt:lpstr>Время на выполнение контрольных работ</vt:lpstr>
      <vt:lpstr>Особенности аттестации</vt:lpstr>
      <vt:lpstr>Внешняя диагностика МЦКО/ВПР</vt:lpstr>
      <vt:lpstr>БИБЛИОТЕКА</vt:lpstr>
      <vt:lpstr>Школьная библиотека (Сумской проезд, д. 5А)</vt:lpstr>
      <vt:lpstr>ТРЕБУЕТ ИСПРАВЛЕНИЯ</vt:lpstr>
      <vt:lpstr>ГОСУДАРСТВЕННАЯ ИТОГОВАЯ АТТЕСТАЦИЯ (ГИА)</vt:lpstr>
      <vt:lpstr>ВЫПУСНИКИ  2025-2026  учебного года</vt:lpstr>
      <vt:lpstr>Основной государственный экзамен (ОГЭ) 9 КЛАСС</vt:lpstr>
      <vt:lpstr>Единый государственный экзамен (ЕГЭ) 11 КЛАСС</vt:lpstr>
      <vt:lpstr>РОДИТЕЛЬСКОЕ СОБРАНИЕ для ВЫПУСКНИКОВ</vt:lpstr>
      <vt:lpstr>ВНЕУРОЧНАЯ ДЕЯТЕЛЬНОСТЬ</vt:lpstr>
      <vt:lpstr>ЛАБОРАТОРНЫЕ РАБОТЫ</vt:lpstr>
      <vt:lpstr>Учебный год</vt:lpstr>
      <vt:lpstr>Учебный год</vt:lpstr>
      <vt:lpstr>Презентация PowerPoint</vt:lpstr>
      <vt:lpstr>2 сентября ZOOM «Первый классный! час»</vt:lpstr>
      <vt:lpstr>Контакты</vt:lpstr>
      <vt:lpstr>Полезные ссылки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Olga</cp:lastModifiedBy>
  <cp:revision>38</cp:revision>
  <dcterms:modified xsi:type="dcterms:W3CDTF">2026-08-18T16:53:39Z</dcterms:modified>
</cp:coreProperties>
</file>