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24"/>
  </p:notesMasterIdLst>
  <p:sldIdLst>
    <p:sldId id="256" r:id="rId3"/>
    <p:sldId id="276" r:id="rId4"/>
    <p:sldId id="297" r:id="rId5"/>
    <p:sldId id="299" r:id="rId6"/>
    <p:sldId id="301" r:id="rId7"/>
    <p:sldId id="317" r:id="rId8"/>
    <p:sldId id="343" r:id="rId9"/>
    <p:sldId id="298" r:id="rId10"/>
    <p:sldId id="325" r:id="rId11"/>
    <p:sldId id="326" r:id="rId12"/>
    <p:sldId id="264" r:id="rId13"/>
    <p:sldId id="341" r:id="rId14"/>
    <p:sldId id="324" r:id="rId15"/>
    <p:sldId id="316" r:id="rId16"/>
    <p:sldId id="295" r:id="rId17"/>
    <p:sldId id="296" r:id="rId18"/>
    <p:sldId id="305" r:id="rId19"/>
    <p:sldId id="306" r:id="rId20"/>
    <p:sldId id="355" r:id="rId21"/>
    <p:sldId id="354" r:id="rId22"/>
    <p:sldId id="356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000" autoAdjust="0"/>
    <p:restoredTop sz="94660"/>
  </p:normalViewPr>
  <p:slideViewPr>
    <p:cSldViewPr snapToGrid="0">
      <p:cViewPr varScale="1">
        <p:scale>
          <a:sx n="93" d="100"/>
          <a:sy n="93" d="100"/>
        </p:scale>
        <p:origin x="5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5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DD1F8E-4F01-9C41-B127-7BB6BD4E42DF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9F714A-6290-E040-BC67-7B403D629F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169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79B768-342E-F642-91C0-87A6A1A605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FB708C4-66BC-AF4B-AE5C-9F01405848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89019C7-D04D-244F-9A18-5678FC88B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C663A-0B6B-E348-8D80-79012F91F5C5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E9FB5C3-4B99-0D4C-9F71-BC84E0DFD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69E68E5-FEDB-154E-81B4-E2DCA0047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C2631-CC18-324E-B0E4-B301EE6B95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78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1F6084-696D-D947-B22B-0C048D317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519B7BA-427A-124A-871B-9CA9E5AE41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0726471-4FC9-6F49-979E-EDC210E50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C663A-0B6B-E348-8D80-79012F91F5C5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D5179A2-5225-844F-A793-442736BFC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F8A4F3-CA6D-5143-BFBD-150A2DCCC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C2631-CC18-324E-B0E4-B301EE6B95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3939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6E4F30D-6785-7147-83B0-114E9FCFA8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5058C86-6B8C-2A46-BCB3-15E2B55659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17AA145-891B-4042-96F1-8A70B6A67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C663A-0B6B-E348-8D80-79012F91F5C5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AAFB32-7AC4-FC48-A48F-C304D1F4B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AC3DEC-D1E0-424C-B427-C24CD6BDF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C2631-CC18-324E-B0E4-B301EE6B95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52183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07B96-C513-467F-86E1-407820F05A83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CB358-6C8E-4C4C-B45B-97EF9FD322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25723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07B96-C513-467F-86E1-407820F05A83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CB358-6C8E-4C4C-B45B-97EF9FD322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7488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07B96-C513-467F-86E1-407820F05A83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CB358-6C8E-4C4C-B45B-97EF9FD322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8914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07B96-C513-467F-86E1-407820F05A83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CB358-6C8E-4C4C-B45B-97EF9FD322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627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07B96-C513-467F-86E1-407820F05A83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CB358-6C8E-4C4C-B45B-97EF9FD322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89579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07B96-C513-467F-86E1-407820F05A83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CB358-6C8E-4C4C-B45B-97EF9FD322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01999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07B96-C513-467F-86E1-407820F05A83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CB358-6C8E-4C4C-B45B-97EF9FD322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0404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07B96-C513-467F-86E1-407820F05A83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CB358-6C8E-4C4C-B45B-97EF9FD322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9042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0B4231-B149-564C-8D6F-7965FE584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76086FA-153E-0041-932F-6F3127CB13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8450DE1-E17D-2B4C-8D5A-396717348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C663A-0B6B-E348-8D80-79012F91F5C5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B46F36-2FFB-B145-A582-431F4456E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14C10C-8056-6045-8464-3452E64CF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C2631-CC18-324E-B0E4-B301EE6B95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92998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07B96-C513-467F-86E1-407820F05A83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CB358-6C8E-4C4C-B45B-97EF9FD322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31824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07B96-C513-467F-86E1-407820F05A83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CB358-6C8E-4C4C-B45B-97EF9FD322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51950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07B96-C513-467F-86E1-407820F05A83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CB358-6C8E-4C4C-B45B-97EF9FD322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567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96373F-8590-3D47-96C4-082094FABC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369C32D-87DE-9C4A-AC08-10305AE26B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AC5E214-1C97-C340-8359-BB4555F05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C663A-0B6B-E348-8D80-79012F91F5C5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1A30FC-1A2D-FA41-89F9-2FC910473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7AA5BCF-D514-674D-9980-D693B8A79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C2631-CC18-324E-B0E4-B301EE6B95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487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44A1DD-64D8-A943-A5C5-8FD20E91B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34E1077-0615-EC4E-AE22-185C650551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773B7D3-7A84-8B45-8545-B53B21EBA9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362407B-8480-3340-A3F3-CE2F281CE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C663A-0B6B-E348-8D80-79012F91F5C5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F72B41D-4056-4241-BDB0-1735272C9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58016DF-83A1-4D43-9E81-3153BD9F0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C2631-CC18-324E-B0E4-B301EE6B95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924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8ED691-D826-8241-8524-A5252D450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E790C4E-F5AD-0840-9E27-2F37E11333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A31AB56-0DAC-FD41-A379-FE31EE0A8E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CDCE849-58ED-E64F-8B9C-5C6F959DBA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343BCE8-A273-464E-B160-63007D1DE3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D543B75-043F-6F47-A589-483F7E8DB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C663A-0B6B-E348-8D80-79012F91F5C5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FFE2686-7F65-184C-AC1C-7508F8421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9AC70BB-115D-5F40-89EE-1A943EF8F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C2631-CC18-324E-B0E4-B301EE6B95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4040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63895A-7489-4341-B4F1-201EBB3F8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2D871FC-15EF-004E-89A8-418C29C66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C663A-0B6B-E348-8D80-79012F91F5C5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845CEF6-2682-2746-8835-FCBBA3E28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4B4A1B-7AED-3740-B9B0-5BBE30607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C2631-CC18-324E-B0E4-B301EE6B95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191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FB5600D-D169-7640-B252-BF6B623AE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C663A-0B6B-E348-8D80-79012F91F5C5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C6E45A7-984A-4A4C-A4DC-40D8EFA3B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F4643FB-A63C-A645-9BEC-B3326211D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C2631-CC18-324E-B0E4-B301EE6B95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7601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418438-F9A2-624F-AB9D-9872F72A67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A72D8C-0AF8-444F-A935-1CC9F13212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1232C07-8FF4-3B46-AAB6-24DAEC2E13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98A4D78-59E7-7F42-AF85-7A03E1241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C663A-0B6B-E348-8D80-79012F91F5C5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48CE44C-79F4-3941-91FA-63846F73C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603E2F5-2E38-F843-8B2B-7B389BB76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C2631-CC18-324E-B0E4-B301EE6B95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218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CD6227-1157-3446-96D4-193B50DD1E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CC06506-9025-5A43-93A9-55BFA0B97A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AF546E0-6F3F-254E-9CD8-9783CB876F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2C2EF0B-65EC-CC4F-B113-7CCCBC26E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C663A-0B6B-E348-8D80-79012F91F5C5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873AAB1-0B79-BF48-A684-A025E7D819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3F71510-00EE-C64F-A643-FF87E42DF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C2631-CC18-324E-B0E4-B301EE6B95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2933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761C06-891E-9A46-A765-1A38E9C75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AE6B24F-F921-104F-9408-2ACEFCD0BB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6D05E85-BC26-8446-88DF-673AB8A2A6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CC663A-0B6B-E348-8D80-79012F91F5C5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E4A253-9178-0643-9D7A-661949FC78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87C9A7-CCE5-1C47-B42B-C27FE2BC4C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C2631-CC18-324E-B0E4-B301EE6B95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7058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F07B96-C513-467F-86E1-407820F05A83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3CB358-6C8E-4C4C-B45B-97EF9FD322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80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isotm.ru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istant.isotm.ru/students/planning/" TargetMode="External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distant.isotm.ru/students/planning/" TargetMode="Externa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svg"/><Relationship Id="rId5" Type="http://schemas.openxmlformats.org/officeDocument/2006/relationships/image" Target="../media/image14.svg"/><Relationship Id="rId4" Type="http://schemas.openxmlformats.org/officeDocument/2006/relationships/image" Target="../media/image13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distant.isotm.ru/students/test-papers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7.svg"/><Relationship Id="rId1" Type="http://schemas.openxmlformats.org/officeDocument/2006/relationships/slideLayout" Target="../slideLayouts/slideLayout1.xml"/><Relationship Id="rId4" Type="http://schemas.openxmlformats.org/officeDocument/2006/relationships/slide" Target="slid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8.sv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distant.isotm.ru/students/textbook-lists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istant.isotm.ru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istant.isotm.ru/students/webinars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istant.isotm.ru/students/planning/" TargetMode="External"/><Relationship Id="rId4" Type="http://schemas.openxmlformats.org/officeDocument/2006/relationships/hyperlink" Target="https://distant.isotm.ru/downloads/ZOOM_instruction.pdf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istant.isotm.ru/students/syllabus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istant.isotm.ru/students/planning/" TargetMode="Externa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isotm.ru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isotm.ru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5827" cy="685915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15672" y="2042531"/>
            <a:ext cx="10865475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ТРЕНИНГ ДЛЯ РОДИТЕЛЕЙ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учащихся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заочной формы обучения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-250993" y="476161"/>
            <a:ext cx="1299880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Международная школа завтрашнего дня/ Английская игровая школа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902933" y="5411568"/>
            <a:ext cx="438613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2026-2027 </a:t>
            </a:r>
            <a:r>
              <a:rPr kumimoji="0" lang="ru-RU" sz="36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уч.г</a:t>
            </a:r>
            <a:r>
              <a:rPr kumimoji="0" lang="ru-RU" sz="36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081777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24BABC99-16B2-9845-1551-90D3D0FC24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9492" y="1430557"/>
            <a:ext cx="11513016" cy="4297237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740" y="130778"/>
            <a:ext cx="11906520" cy="659644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38956" y="4905829"/>
            <a:ext cx="5501149" cy="179189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Личный кабинет в электронном дневнике</a:t>
            </a:r>
            <a:r>
              <a:rPr lang="ru-RU" dirty="0"/>
              <a:t/>
            </a:r>
            <a:br>
              <a:rPr lang="ru-RU" dirty="0"/>
            </a:br>
            <a:r>
              <a:rPr lang="en-US" dirty="0">
                <a:hlinkClick r:id="rId4"/>
              </a:rPr>
              <a:t>http://isotm.ru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54209E-77BB-257A-7CD8-822D0E054237}"/>
              </a:ext>
            </a:extLst>
          </p:cNvPr>
          <p:cNvSpPr txBox="1"/>
          <p:nvPr/>
        </p:nvSpPr>
        <p:spPr>
          <a:xfrm>
            <a:off x="5829281" y="471967"/>
            <a:ext cx="5320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/>
              <a:t>ДОМАШНЕЕ ЗАДАНИЕ</a:t>
            </a:r>
          </a:p>
        </p:txBody>
      </p:sp>
    </p:spTree>
    <p:extLst>
      <p:ext uri="{BB962C8B-B14F-4D97-AF65-F5344CB8AC3E}">
        <p14:creationId xmlns:p14="http://schemas.microsoft.com/office/powerpoint/2010/main" val="1845197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3557" y="2435043"/>
            <a:ext cx="3779039" cy="348740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575C34B-38F3-4043-A8BE-37360FC6C288}"/>
              </a:ext>
            </a:extLst>
          </p:cNvPr>
          <p:cNvSpPr txBox="1"/>
          <p:nvPr/>
        </p:nvSpPr>
        <p:spPr>
          <a:xfrm>
            <a:off x="4308056" y="673021"/>
            <a:ext cx="61646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C00000"/>
                </a:solidFill>
              </a:rPr>
              <a:t>Тематическое планирование (КТП) создано с учётом аттестационных периодов.</a:t>
            </a:r>
          </a:p>
          <a:p>
            <a:r>
              <a:rPr lang="en-US" sz="2400" dirty="0">
                <a:solidFill>
                  <a:srgbClr val="C00000"/>
                </a:solidFill>
                <a:hlinkClick r:id="rId3"/>
              </a:rPr>
              <a:t>https://distant.isotm.ru/students/planning/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63EB327-37AC-3543-8F67-C4BCA69AF0CD}"/>
              </a:ext>
            </a:extLst>
          </p:cNvPr>
          <p:cNvSpPr txBox="1"/>
          <p:nvPr/>
        </p:nvSpPr>
        <p:spPr>
          <a:xfrm>
            <a:off x="445233" y="4422957"/>
            <a:ext cx="741344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>
                <a:solidFill>
                  <a:srgbClr val="002060"/>
                </a:solidFill>
              </a:rPr>
              <a:t>ВСЕГО  </a:t>
            </a:r>
          </a:p>
          <a:p>
            <a:r>
              <a:rPr lang="ru-RU" sz="5400" b="1" dirty="0">
                <a:solidFill>
                  <a:srgbClr val="002060"/>
                </a:solidFill>
              </a:rPr>
              <a:t>КОНТРОЛЬНЫЕ РАБОТЫ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153E28A-4A48-994F-8754-59BB1533E67A}"/>
              </a:ext>
            </a:extLst>
          </p:cNvPr>
          <p:cNvSpPr txBox="1"/>
          <p:nvPr/>
        </p:nvSpPr>
        <p:spPr>
          <a:xfrm>
            <a:off x="5351044" y="1929725"/>
            <a:ext cx="61646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C00000"/>
                </a:solidFill>
              </a:rPr>
              <a:t>Контрольные работы включают ТОЛЬКО темы, отражённые в ТЕМАТИЧЕСКОМ ПЛАНИРОВАНИИ.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7549C3-0F32-0E47-80F3-D775CE8A392A}"/>
              </a:ext>
            </a:extLst>
          </p:cNvPr>
          <p:cNvSpPr txBox="1"/>
          <p:nvPr/>
        </p:nvSpPr>
        <p:spPr>
          <a:xfrm>
            <a:off x="7335551" y="3299572"/>
            <a:ext cx="3940951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C00000"/>
                </a:solidFill>
              </a:rPr>
              <a:t>Аттестационные периоды:</a:t>
            </a:r>
          </a:p>
          <a:p>
            <a:r>
              <a:rPr lang="ru-RU" sz="2400" dirty="0">
                <a:solidFill>
                  <a:srgbClr val="C00000"/>
                </a:solidFill>
              </a:rPr>
              <a:t>К/р №1 / сентябрь – октябрь</a:t>
            </a:r>
          </a:p>
          <a:p>
            <a:r>
              <a:rPr lang="ru-RU" sz="2400" dirty="0">
                <a:solidFill>
                  <a:srgbClr val="C00000"/>
                </a:solidFill>
              </a:rPr>
              <a:t>К/р №2 / ноябрь</a:t>
            </a:r>
          </a:p>
          <a:p>
            <a:r>
              <a:rPr lang="ru-RU" sz="2400" dirty="0">
                <a:solidFill>
                  <a:srgbClr val="C00000"/>
                </a:solidFill>
              </a:rPr>
              <a:t>К/р №3 / декабрь – январь </a:t>
            </a:r>
          </a:p>
          <a:p>
            <a:r>
              <a:rPr lang="ru-RU" sz="2400" dirty="0">
                <a:solidFill>
                  <a:srgbClr val="C00000"/>
                </a:solidFill>
              </a:rPr>
              <a:t>К/р №4 / февраль - апрель</a:t>
            </a:r>
          </a:p>
          <a:p>
            <a:endParaRPr lang="ru-RU" sz="2000" dirty="0">
              <a:solidFill>
                <a:srgbClr val="C00000"/>
              </a:solidFill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128338" y="112415"/>
            <a:ext cx="11903241" cy="6593185"/>
            <a:chOff x="128338" y="112415"/>
            <a:chExt cx="11903241" cy="6593185"/>
          </a:xfrm>
        </p:grpSpPr>
        <p:sp>
          <p:nvSpPr>
            <p:cNvPr id="18" name="Рамка 17">
              <a:extLst>
                <a:ext uri="{FF2B5EF4-FFF2-40B4-BE49-F238E27FC236}">
                  <a16:creationId xmlns:a16="http://schemas.microsoft.com/office/drawing/2014/main" id="{DA09B2F4-8B30-7A43-AA92-68C74BA89FB8}"/>
                </a:ext>
              </a:extLst>
            </p:cNvPr>
            <p:cNvSpPr/>
            <p:nvPr/>
          </p:nvSpPr>
          <p:spPr>
            <a:xfrm>
              <a:off x="128338" y="144379"/>
              <a:ext cx="11903241" cy="6561221"/>
            </a:xfrm>
            <a:prstGeom prst="frame">
              <a:avLst>
                <a:gd name="adj1" fmla="val 2267"/>
              </a:avLst>
            </a:prstGeom>
            <a:gradFill>
              <a:gsLst>
                <a:gs pos="38000">
                  <a:srgbClr val="002060"/>
                </a:gs>
                <a:gs pos="2000">
                  <a:srgbClr val="C00000"/>
                </a:gs>
                <a:gs pos="84000">
                  <a:srgbClr val="002060"/>
                </a:gs>
                <a:gs pos="100000">
                  <a:srgbClr val="C0000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>
                <a:solidFill>
                  <a:schemeClr val="tx1"/>
                </a:solidFill>
              </a:endParaRPr>
            </a:p>
          </p:txBody>
        </p:sp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63565C48-EE17-0248-9CF6-EBCC5160E573}"/>
                </a:ext>
              </a:extLst>
            </p:cNvPr>
            <p:cNvSpPr/>
            <p:nvPr/>
          </p:nvSpPr>
          <p:spPr>
            <a:xfrm>
              <a:off x="413118" y="144379"/>
              <a:ext cx="4242009" cy="64155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400"/>
            </a:p>
          </p:txBody>
        </p:sp>
        <p:pic>
          <p:nvPicPr>
            <p:cNvPr id="20" name="Рисунок 19" descr="Изображение выглядит как объект&#10;&#10;&#10;&#10;Описание создано автоматически">
              <a:extLst>
                <a:ext uri="{FF2B5EF4-FFF2-40B4-BE49-F238E27FC236}">
                  <a16:creationId xmlns:a16="http://schemas.microsoft.com/office/drawing/2014/main" id="{4298B768-A5EC-6E42-A525-3FB8F0797F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5433" y="112415"/>
              <a:ext cx="4055184" cy="561863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27EE8389-C9F4-F218-2914-6B48BF3331BA}"/>
              </a:ext>
            </a:extLst>
          </p:cNvPr>
          <p:cNvSpPr txBox="1"/>
          <p:nvPr/>
        </p:nvSpPr>
        <p:spPr>
          <a:xfrm>
            <a:off x="1329651" y="1347624"/>
            <a:ext cx="24089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1 – 3 классы</a:t>
            </a:r>
          </a:p>
        </p:txBody>
      </p:sp>
    </p:spTree>
    <p:extLst>
      <p:ext uri="{BB962C8B-B14F-4D97-AF65-F5344CB8AC3E}">
        <p14:creationId xmlns:p14="http://schemas.microsoft.com/office/powerpoint/2010/main" val="210163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75C34B-38F3-4043-A8BE-37360FC6C288}"/>
              </a:ext>
            </a:extLst>
          </p:cNvPr>
          <p:cNvSpPr txBox="1"/>
          <p:nvPr/>
        </p:nvSpPr>
        <p:spPr>
          <a:xfrm>
            <a:off x="4308056" y="673021"/>
            <a:ext cx="57048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C00000"/>
                </a:solidFill>
              </a:rPr>
              <a:t>Тематическое планирование создано с учётом аттестационных периодов.</a:t>
            </a:r>
          </a:p>
          <a:p>
            <a:r>
              <a:rPr lang="en-US" sz="2400" dirty="0">
                <a:solidFill>
                  <a:srgbClr val="C00000"/>
                </a:solidFill>
                <a:hlinkClick r:id="rId2"/>
              </a:rPr>
              <a:t>https://distant.isotm.ru/students/planning/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63EB327-37AC-3543-8F67-C4BCA69AF0CD}"/>
              </a:ext>
            </a:extLst>
          </p:cNvPr>
          <p:cNvSpPr txBox="1"/>
          <p:nvPr/>
        </p:nvSpPr>
        <p:spPr>
          <a:xfrm>
            <a:off x="288757" y="3364635"/>
            <a:ext cx="57048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</a:rPr>
              <a:t>КОНТРОЛЬНЫЕ РАБОТЫ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153E28A-4A48-994F-8754-59BB1533E67A}"/>
              </a:ext>
            </a:extLst>
          </p:cNvPr>
          <p:cNvSpPr txBox="1"/>
          <p:nvPr/>
        </p:nvSpPr>
        <p:spPr>
          <a:xfrm>
            <a:off x="5351044" y="1929725"/>
            <a:ext cx="61646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C00000"/>
                </a:solidFill>
              </a:rPr>
              <a:t>Контрольные работы включают ТОЛЬКО темы, отражённые в ТЕМАТИЧЕСКОМ ПЛАНИРОВАНИИ.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7549C3-0F32-0E47-80F3-D775CE8A392A}"/>
              </a:ext>
            </a:extLst>
          </p:cNvPr>
          <p:cNvSpPr txBox="1"/>
          <p:nvPr/>
        </p:nvSpPr>
        <p:spPr>
          <a:xfrm>
            <a:off x="7335551" y="3299572"/>
            <a:ext cx="3940951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C00000"/>
                </a:solidFill>
              </a:rPr>
              <a:t>Аттестационные периоды:</a:t>
            </a:r>
          </a:p>
          <a:p>
            <a:r>
              <a:rPr lang="ru-RU" sz="2400" dirty="0">
                <a:solidFill>
                  <a:srgbClr val="C00000"/>
                </a:solidFill>
              </a:rPr>
              <a:t>К/р №1 / сентябрь – октябрь</a:t>
            </a:r>
          </a:p>
          <a:p>
            <a:r>
              <a:rPr lang="ru-RU" sz="2400" dirty="0">
                <a:solidFill>
                  <a:srgbClr val="C00000"/>
                </a:solidFill>
              </a:rPr>
              <a:t>К/р №2 / ноябрь</a:t>
            </a:r>
          </a:p>
          <a:p>
            <a:r>
              <a:rPr lang="ru-RU" sz="2400" dirty="0">
                <a:solidFill>
                  <a:srgbClr val="C00000"/>
                </a:solidFill>
              </a:rPr>
              <a:t>К/р №3 / декабрь – январь </a:t>
            </a:r>
          </a:p>
          <a:p>
            <a:r>
              <a:rPr lang="ru-RU" sz="2400" dirty="0">
                <a:solidFill>
                  <a:srgbClr val="C00000"/>
                </a:solidFill>
              </a:rPr>
              <a:t>К/р №4 / февраль - апрель</a:t>
            </a:r>
          </a:p>
          <a:p>
            <a:endParaRPr lang="ru-RU" sz="2000" dirty="0">
              <a:solidFill>
                <a:srgbClr val="C00000"/>
              </a:solidFill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128338" y="112415"/>
            <a:ext cx="11903241" cy="6593185"/>
            <a:chOff x="128338" y="112415"/>
            <a:chExt cx="11903241" cy="6593185"/>
          </a:xfrm>
        </p:grpSpPr>
        <p:sp>
          <p:nvSpPr>
            <p:cNvPr id="18" name="Рамка 17">
              <a:extLst>
                <a:ext uri="{FF2B5EF4-FFF2-40B4-BE49-F238E27FC236}">
                  <a16:creationId xmlns:a16="http://schemas.microsoft.com/office/drawing/2014/main" id="{DA09B2F4-8B30-7A43-AA92-68C74BA89FB8}"/>
                </a:ext>
              </a:extLst>
            </p:cNvPr>
            <p:cNvSpPr/>
            <p:nvPr/>
          </p:nvSpPr>
          <p:spPr>
            <a:xfrm>
              <a:off x="128338" y="144379"/>
              <a:ext cx="11903241" cy="6561221"/>
            </a:xfrm>
            <a:prstGeom prst="frame">
              <a:avLst>
                <a:gd name="adj1" fmla="val 2267"/>
              </a:avLst>
            </a:prstGeom>
            <a:gradFill>
              <a:gsLst>
                <a:gs pos="38000">
                  <a:srgbClr val="002060"/>
                </a:gs>
                <a:gs pos="2000">
                  <a:srgbClr val="C00000"/>
                </a:gs>
                <a:gs pos="84000">
                  <a:srgbClr val="002060"/>
                </a:gs>
                <a:gs pos="100000">
                  <a:srgbClr val="C0000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>
                <a:solidFill>
                  <a:schemeClr val="tx1"/>
                </a:solidFill>
              </a:endParaRPr>
            </a:p>
          </p:txBody>
        </p:sp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63565C48-EE17-0248-9CF6-EBCC5160E573}"/>
                </a:ext>
              </a:extLst>
            </p:cNvPr>
            <p:cNvSpPr/>
            <p:nvPr/>
          </p:nvSpPr>
          <p:spPr>
            <a:xfrm>
              <a:off x="413118" y="144379"/>
              <a:ext cx="4242009" cy="64155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400"/>
            </a:p>
          </p:txBody>
        </p:sp>
        <p:pic>
          <p:nvPicPr>
            <p:cNvPr id="20" name="Рисунок 19" descr="Изображение выглядит как объект&#10;&#10;&#10;&#10;Описание создано автоматически">
              <a:extLst>
                <a:ext uri="{FF2B5EF4-FFF2-40B4-BE49-F238E27FC236}">
                  <a16:creationId xmlns:a16="http://schemas.microsoft.com/office/drawing/2014/main" id="{4298B768-A5EC-6E42-A525-3FB8F0797F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5433" y="112415"/>
              <a:ext cx="4055184" cy="561863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27EE8389-C9F4-F218-2914-6B48BF3331BA}"/>
              </a:ext>
            </a:extLst>
          </p:cNvPr>
          <p:cNvSpPr txBox="1"/>
          <p:nvPr/>
        </p:nvSpPr>
        <p:spPr>
          <a:xfrm>
            <a:off x="1422440" y="2200984"/>
            <a:ext cx="29784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4 – 11 классы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64D04B1A-58E6-13E7-AD8E-97843BC1EB0C}"/>
              </a:ext>
            </a:extLst>
          </p:cNvPr>
          <p:cNvSpPr/>
          <p:nvPr/>
        </p:nvSpPr>
        <p:spPr>
          <a:xfrm>
            <a:off x="781267" y="4713320"/>
            <a:ext cx="2750598" cy="147725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F12A04-6CED-47D5-BAD5-759BC25BCD08}"/>
              </a:ext>
            </a:extLst>
          </p:cNvPr>
          <p:cNvSpPr txBox="1"/>
          <p:nvPr/>
        </p:nvSpPr>
        <p:spPr>
          <a:xfrm>
            <a:off x="781267" y="5096673"/>
            <a:ext cx="23737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</a:rPr>
              <a:t>Онлайн-тест</a:t>
            </a: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41F2F76C-15E4-F18D-70D3-680F5DB89A4B}"/>
              </a:ext>
            </a:extLst>
          </p:cNvPr>
          <p:cNvSpPr/>
          <p:nvPr/>
        </p:nvSpPr>
        <p:spPr>
          <a:xfrm>
            <a:off x="3783811" y="4651397"/>
            <a:ext cx="3021800" cy="1490131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Письменная часть</a:t>
            </a: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06B39422-8126-C50B-B411-F9017CA4EF1C}"/>
              </a:ext>
            </a:extLst>
          </p:cNvPr>
          <p:cNvCxnSpPr>
            <a:cxnSpLocks/>
          </p:cNvCxnSpPr>
          <p:nvPr/>
        </p:nvCxnSpPr>
        <p:spPr>
          <a:xfrm flipH="1">
            <a:off x="2489430" y="4042650"/>
            <a:ext cx="675014" cy="60874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6DF277A2-036A-FD7D-D8A5-B36716EEB2F4}"/>
              </a:ext>
            </a:extLst>
          </p:cNvPr>
          <p:cNvCxnSpPr/>
          <p:nvPr/>
        </p:nvCxnSpPr>
        <p:spPr>
          <a:xfrm>
            <a:off x="3877414" y="4042650"/>
            <a:ext cx="711123" cy="60874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9914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289BBAA-A569-9949-8DA4-47E8B88D2A58}"/>
              </a:ext>
            </a:extLst>
          </p:cNvPr>
          <p:cNvSpPr/>
          <p:nvPr/>
        </p:nvSpPr>
        <p:spPr>
          <a:xfrm>
            <a:off x="5115496" y="534445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b="1" u="sng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– 10 число месяца: Загрузка работ учащимися </a:t>
            </a:r>
            <a:endParaRPr lang="ru-RU" b="1" u="sng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Классные руководители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информируют учеников через личный кабинет (новости).</a:t>
            </a:r>
            <a:b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Рамка 9">
            <a:extLst>
              <a:ext uri="{FF2B5EF4-FFF2-40B4-BE49-F238E27FC236}">
                <a16:creationId xmlns:a16="http://schemas.microsoft.com/office/drawing/2014/main" id="{12282CA5-54BB-8140-B5A4-4FF93D81472F}"/>
              </a:ext>
            </a:extLst>
          </p:cNvPr>
          <p:cNvSpPr/>
          <p:nvPr/>
        </p:nvSpPr>
        <p:spPr>
          <a:xfrm>
            <a:off x="128338" y="144379"/>
            <a:ext cx="11903241" cy="6561221"/>
          </a:xfrm>
          <a:prstGeom prst="frame">
            <a:avLst>
              <a:gd name="adj1" fmla="val 2267"/>
            </a:avLst>
          </a:prstGeom>
          <a:gradFill>
            <a:gsLst>
              <a:gs pos="38000">
                <a:srgbClr val="002060"/>
              </a:gs>
              <a:gs pos="2000">
                <a:srgbClr val="C00000"/>
              </a:gs>
              <a:gs pos="84000">
                <a:srgbClr val="002060"/>
              </a:gs>
              <a:gs pos="100000">
                <a:srgbClr val="C000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chemeClr val="tx1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40993CB-06DD-B343-87FC-B36DDC5973AE}"/>
              </a:ext>
            </a:extLst>
          </p:cNvPr>
          <p:cNvSpPr/>
          <p:nvPr/>
        </p:nvSpPr>
        <p:spPr>
          <a:xfrm>
            <a:off x="413118" y="144379"/>
            <a:ext cx="4242009" cy="64155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12" name="Рисунок 11" descr="Изображение выглядит как объект&#10;&#10;&#10;&#10;Описание создано автоматически">
            <a:extLst>
              <a:ext uri="{FF2B5EF4-FFF2-40B4-BE49-F238E27FC236}">
                <a16:creationId xmlns:a16="http://schemas.microsoft.com/office/drawing/2014/main" id="{5B3C6251-AEEA-494A-A639-6BBA7EF255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433" y="112415"/>
            <a:ext cx="4055184" cy="56186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16E8DD4-89BC-E048-8532-DBFD97597E0E}"/>
              </a:ext>
            </a:extLst>
          </p:cNvPr>
          <p:cNvSpPr txBox="1"/>
          <p:nvPr/>
        </p:nvSpPr>
        <p:spPr>
          <a:xfrm>
            <a:off x="352860" y="4068399"/>
            <a:ext cx="379507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</a:rPr>
              <a:t>ПРОВЕРКА  </a:t>
            </a:r>
          </a:p>
          <a:p>
            <a:r>
              <a:rPr lang="ru-RU" sz="4000" b="1" dirty="0">
                <a:solidFill>
                  <a:srgbClr val="002060"/>
                </a:solidFill>
              </a:rPr>
              <a:t>КОНТРОЛЬНЫХ РАБОТ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7EA665BA-2C04-934D-895C-010FEEBEE373}"/>
              </a:ext>
            </a:extLst>
          </p:cNvPr>
          <p:cNvSpPr/>
          <p:nvPr/>
        </p:nvSpPr>
        <p:spPr>
          <a:xfrm>
            <a:off x="5060229" y="1679676"/>
            <a:ext cx="65682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u="sng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 число месяца (после 18:00)</a:t>
            </a:r>
            <a:endParaRPr lang="ru-RU" b="1" u="sng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/>
              <a:t>Формируется список учащихся, чьих работ нет на сайте, система выставляет «1».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883D8F5C-D5C2-1540-9FB8-9BEAEDF0D0DE}"/>
              </a:ext>
            </a:extLst>
          </p:cNvPr>
          <p:cNvSpPr/>
          <p:nvPr/>
        </p:nvSpPr>
        <p:spPr>
          <a:xfrm>
            <a:off x="5203997" y="5345572"/>
            <a:ext cx="655103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u="sng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 – 25 число месяца </a:t>
            </a:r>
          </a:p>
          <a:p>
            <a:pPr algn="just"/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Учителя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проверяют работы и выставляют оценки.</a:t>
            </a:r>
          </a:p>
          <a:p>
            <a:pPr algn="just"/>
            <a:endParaRPr lang="ru-RU" b="1" u="sng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C7CD997-307E-BB44-8ACA-B3E12CCC0E1A}"/>
              </a:ext>
            </a:extLst>
          </p:cNvPr>
          <p:cNvSpPr txBox="1"/>
          <p:nvPr/>
        </p:nvSpPr>
        <p:spPr>
          <a:xfrm>
            <a:off x="3939183" y="2627953"/>
            <a:ext cx="741537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Если причина </a:t>
            </a: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уважительная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(есть справка): </a:t>
            </a:r>
            <a:r>
              <a:rPr lang="ru-RU" dirty="0">
                <a:solidFill>
                  <a:prstClr val="black"/>
                </a:solidFill>
              </a:rPr>
              <a:t>Копии справок, подтверждающих наличие уважительной причины для продления сроков аттестации, </a:t>
            </a:r>
            <a:r>
              <a:rPr lang="ru-RU" b="1" dirty="0">
                <a:solidFill>
                  <a:prstClr val="black"/>
                </a:solidFill>
              </a:rPr>
              <a:t>направлять ИСКЛЮЧИТЕЛЬНО на адрес электронной почты: spravka@schooloftomorrow.ru</a:t>
            </a:r>
            <a:r>
              <a:rPr lang="ru-RU" dirty="0">
                <a:solidFill>
                  <a:prstClr val="black"/>
                </a:solidFill>
              </a:rPr>
              <a:t>. </a:t>
            </a:r>
            <a:r>
              <a:rPr lang="ru-RU" b="1" dirty="0">
                <a:solidFill>
                  <a:srgbClr val="FF0000"/>
                </a:solidFill>
              </a:rPr>
              <a:t>«Единица» заменяется на отметку!</a:t>
            </a:r>
          </a:p>
          <a:p>
            <a:pPr lvl="0" algn="just">
              <a:defRPr/>
            </a:pP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Если причина </a:t>
            </a: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неуважительная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ученик выполняет работу «Пересдача». </a:t>
            </a: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«Единица» остается.</a:t>
            </a: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Дополнительно к «1» учитель выставляет оценку за работу (2, 3, 4 или 5). Срок исполнения – </a:t>
            </a: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до окончания периода пересдачи.</a:t>
            </a:r>
          </a:p>
        </p:txBody>
      </p:sp>
      <p:pic>
        <p:nvPicPr>
          <p:cNvPr id="2" name="Рисунок 1" descr="Повествование контур">
            <a:extLst>
              <a:ext uri="{FF2B5EF4-FFF2-40B4-BE49-F238E27FC236}">
                <a16:creationId xmlns:a16="http://schemas.microsoft.com/office/drawing/2014/main" id="{2E9F9262-4FF8-CF25-119B-E42121DB82B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24010" y="1102739"/>
            <a:ext cx="2322250" cy="2322250"/>
          </a:xfrm>
          <a:prstGeom prst="rect">
            <a:avLst/>
          </a:prstGeom>
        </p:spPr>
      </p:pic>
      <p:pic>
        <p:nvPicPr>
          <p:cNvPr id="3" name="Рисунок 2" descr="Значок 1 со сплошной заливкой">
            <a:extLst>
              <a:ext uri="{FF2B5EF4-FFF2-40B4-BE49-F238E27FC236}">
                <a16:creationId xmlns:a16="http://schemas.microsoft.com/office/drawing/2014/main" id="{2A273608-7742-E2BA-BC79-8BD34992712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088499" y="471677"/>
            <a:ext cx="957369" cy="957369"/>
          </a:xfrm>
          <a:prstGeom prst="rect">
            <a:avLst/>
          </a:prstGeom>
        </p:spPr>
      </p:pic>
      <p:pic>
        <p:nvPicPr>
          <p:cNvPr id="5" name="Рисунок 4" descr="Значок со сплошной заливкой">
            <a:extLst>
              <a:ext uri="{FF2B5EF4-FFF2-40B4-BE49-F238E27FC236}">
                <a16:creationId xmlns:a16="http://schemas.microsoft.com/office/drawing/2014/main" id="{5436A333-78E0-6B52-C635-A0EAFC8CE24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122538" y="1583896"/>
            <a:ext cx="923330" cy="923330"/>
          </a:xfrm>
          <a:prstGeom prst="rect">
            <a:avLst/>
          </a:prstGeom>
        </p:spPr>
      </p:pic>
      <p:pic>
        <p:nvPicPr>
          <p:cNvPr id="6" name="Рисунок 5" descr="Значок 3 со сплошной заливкой">
            <a:extLst>
              <a:ext uri="{FF2B5EF4-FFF2-40B4-BE49-F238E27FC236}">
                <a16:creationId xmlns:a16="http://schemas.microsoft.com/office/drawing/2014/main" id="{E2A7E60F-EB94-CA7A-6939-9B4FF5A1B95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4280667" y="5245240"/>
            <a:ext cx="923330" cy="923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457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17125" y="488282"/>
            <a:ext cx="10515600" cy="880907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/>
              <a:t>Сроки загрузки и проверки контрольных работ</a:t>
            </a:r>
            <a:br>
              <a:rPr lang="ru-RU" sz="2800" b="1" dirty="0"/>
            </a:br>
            <a:r>
              <a:rPr lang="en-US" sz="2800" b="1" dirty="0">
                <a:hlinkClick r:id="rId2"/>
              </a:rPr>
              <a:t>https://distant.isotm.ru/students/test-papers/</a:t>
            </a:r>
            <a:r>
              <a:rPr lang="ru-RU" sz="2800" b="1" dirty="0"/>
              <a:t> 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128338" y="112415"/>
            <a:ext cx="11903241" cy="6593185"/>
            <a:chOff x="128338" y="112415"/>
            <a:chExt cx="11903241" cy="6593185"/>
          </a:xfrm>
        </p:grpSpPr>
        <p:sp>
          <p:nvSpPr>
            <p:cNvPr id="5" name="Рамка 4">
              <a:extLst>
                <a:ext uri="{FF2B5EF4-FFF2-40B4-BE49-F238E27FC236}">
                  <a16:creationId xmlns:a16="http://schemas.microsoft.com/office/drawing/2014/main" id="{DA09B2F4-8B30-7A43-AA92-68C74BA89FB8}"/>
                </a:ext>
              </a:extLst>
            </p:cNvPr>
            <p:cNvSpPr/>
            <p:nvPr/>
          </p:nvSpPr>
          <p:spPr>
            <a:xfrm>
              <a:off x="128338" y="144379"/>
              <a:ext cx="11903241" cy="6561221"/>
            </a:xfrm>
            <a:prstGeom prst="frame">
              <a:avLst>
                <a:gd name="adj1" fmla="val 2267"/>
              </a:avLst>
            </a:prstGeom>
            <a:gradFill>
              <a:gsLst>
                <a:gs pos="38000">
                  <a:srgbClr val="002060"/>
                </a:gs>
                <a:gs pos="2000">
                  <a:srgbClr val="C00000"/>
                </a:gs>
                <a:gs pos="84000">
                  <a:srgbClr val="002060"/>
                </a:gs>
                <a:gs pos="100000">
                  <a:srgbClr val="C0000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>
                <a:solidFill>
                  <a:schemeClr val="tx1"/>
                </a:solidFill>
              </a:endParaRPr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63565C48-EE17-0248-9CF6-EBCC5160E573}"/>
                </a:ext>
              </a:extLst>
            </p:cNvPr>
            <p:cNvSpPr/>
            <p:nvPr/>
          </p:nvSpPr>
          <p:spPr>
            <a:xfrm>
              <a:off x="413118" y="144379"/>
              <a:ext cx="4242009" cy="64155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400"/>
            </a:p>
          </p:txBody>
        </p:sp>
        <p:pic>
          <p:nvPicPr>
            <p:cNvPr id="7" name="Рисунок 6" descr="Изображение выглядит как объект&#10;&#10;&#10;&#10;Описание создано автоматически">
              <a:extLst>
                <a:ext uri="{FF2B5EF4-FFF2-40B4-BE49-F238E27FC236}">
                  <a16:creationId xmlns:a16="http://schemas.microsoft.com/office/drawing/2014/main" id="{4298B768-A5EC-6E42-A525-3FB8F0797F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5433" y="112415"/>
              <a:ext cx="4055184" cy="561863"/>
            </a:xfrm>
            <a:prstGeom prst="rect">
              <a:avLst/>
            </a:prstGeom>
          </p:spPr>
        </p:pic>
      </p:grpSp>
      <p:pic>
        <p:nvPicPr>
          <p:cNvPr id="9" name="Объект 9">
            <a:extLst>
              <a:ext uri="{FF2B5EF4-FFF2-40B4-BE49-F238E27FC236}">
                <a16:creationId xmlns:a16="http://schemas.microsoft.com/office/drawing/2014/main" id="{1B2EB905-491A-67A5-3C3A-0B8F66A051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818866" y="1401153"/>
            <a:ext cx="10515599" cy="5001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023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азбитое сердце со сплошной заливкой">
            <a:extLst>
              <a:ext uri="{FF2B5EF4-FFF2-40B4-BE49-F238E27FC236}">
                <a16:creationId xmlns:a16="http://schemas.microsoft.com/office/drawing/2014/main" id="{BAD51B0F-718B-DA93-BEA6-A86C69EEA02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p:blipFill>
        <p:spPr>
          <a:xfrm>
            <a:off x="536625" y="785931"/>
            <a:ext cx="4122068" cy="4122068"/>
          </a:xfrm>
          <a:prstGeom prst="rect">
            <a:avLst/>
          </a:prstGeom>
        </p:spPr>
      </p:pic>
      <p:sp>
        <p:nvSpPr>
          <p:cNvPr id="10" name="Рамка 9">
            <a:extLst>
              <a:ext uri="{FF2B5EF4-FFF2-40B4-BE49-F238E27FC236}">
                <a16:creationId xmlns:a16="http://schemas.microsoft.com/office/drawing/2014/main" id="{12282CA5-54BB-8140-B5A4-4FF93D81472F}"/>
              </a:ext>
            </a:extLst>
          </p:cNvPr>
          <p:cNvSpPr/>
          <p:nvPr/>
        </p:nvSpPr>
        <p:spPr>
          <a:xfrm>
            <a:off x="128338" y="144379"/>
            <a:ext cx="11903241" cy="6561221"/>
          </a:xfrm>
          <a:prstGeom prst="frame">
            <a:avLst>
              <a:gd name="adj1" fmla="val 2267"/>
            </a:avLst>
          </a:prstGeom>
          <a:gradFill>
            <a:gsLst>
              <a:gs pos="38000">
                <a:srgbClr val="002060"/>
              </a:gs>
              <a:gs pos="2000">
                <a:srgbClr val="C00000"/>
              </a:gs>
              <a:gs pos="84000">
                <a:srgbClr val="002060"/>
              </a:gs>
              <a:gs pos="100000">
                <a:srgbClr val="C000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chemeClr val="tx1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40993CB-06DD-B343-87FC-B36DDC5973AE}"/>
              </a:ext>
            </a:extLst>
          </p:cNvPr>
          <p:cNvSpPr/>
          <p:nvPr/>
        </p:nvSpPr>
        <p:spPr>
          <a:xfrm>
            <a:off x="413118" y="144379"/>
            <a:ext cx="4242009" cy="64155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12" name="Рисунок 11" descr="Изображение выглядит как объект&#10;&#10;&#10;&#10;Описание создано автоматически">
            <a:extLst>
              <a:ext uri="{FF2B5EF4-FFF2-40B4-BE49-F238E27FC236}">
                <a16:creationId xmlns:a16="http://schemas.microsoft.com/office/drawing/2014/main" id="{5B3C6251-AEEA-494A-A639-6BBA7EF255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433" y="112415"/>
            <a:ext cx="4055184" cy="56186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16E8DD4-89BC-E048-8532-DBFD97597E0E}"/>
              </a:ext>
            </a:extLst>
          </p:cNvPr>
          <p:cNvSpPr txBox="1"/>
          <p:nvPr/>
        </p:nvSpPr>
        <p:spPr>
          <a:xfrm>
            <a:off x="1343085" y="3762995"/>
            <a:ext cx="25091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3600" b="1" dirty="0">
                <a:solidFill>
                  <a:srgbClr val="002060"/>
                </a:solidFill>
              </a:rPr>
              <a:t>ПЕРЕСДАЧА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D0946A5-5483-E34A-BFA2-1DC688F81FA9}"/>
              </a:ext>
            </a:extLst>
          </p:cNvPr>
          <p:cNvSpPr/>
          <p:nvPr/>
        </p:nvSpPr>
        <p:spPr>
          <a:xfrm>
            <a:off x="5034136" y="1347497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«Пересдача»</a:t>
            </a:r>
            <a:endParaRPr lang="ru-RU" sz="2400" dirty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Родители/ученики должны отслеживать отметки за контрольные работы!</a:t>
            </a:r>
          </a:p>
          <a:p>
            <a:pPr algn="just"/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сайт загружается работа (2 вариант). Ученик должен выполнить работу в чётко определённые сроки (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 action="ppaction://hlinksldjump"/>
              </a:rPr>
              <a:t>см. слайд 14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947754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тремление со сплошной заливкой">
            <a:extLst>
              <a:ext uri="{FF2B5EF4-FFF2-40B4-BE49-F238E27FC236}">
                <a16:creationId xmlns:a16="http://schemas.microsoft.com/office/drawing/2014/main" id="{2F66B1CC-816B-6B91-CA24-CF6DC227F8E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p:blipFill>
        <p:spPr>
          <a:xfrm>
            <a:off x="1480237" y="1904799"/>
            <a:ext cx="3040380" cy="3040380"/>
          </a:xfrm>
          <a:prstGeom prst="rect">
            <a:avLst/>
          </a:prstGeom>
        </p:spPr>
      </p:pic>
      <p:sp>
        <p:nvSpPr>
          <p:cNvPr id="10" name="Рамка 9">
            <a:extLst>
              <a:ext uri="{FF2B5EF4-FFF2-40B4-BE49-F238E27FC236}">
                <a16:creationId xmlns:a16="http://schemas.microsoft.com/office/drawing/2014/main" id="{12282CA5-54BB-8140-B5A4-4FF93D81472F}"/>
              </a:ext>
            </a:extLst>
          </p:cNvPr>
          <p:cNvSpPr/>
          <p:nvPr/>
        </p:nvSpPr>
        <p:spPr>
          <a:xfrm>
            <a:off x="128338" y="144379"/>
            <a:ext cx="11903241" cy="6561221"/>
          </a:xfrm>
          <a:prstGeom prst="frame">
            <a:avLst>
              <a:gd name="adj1" fmla="val 2267"/>
            </a:avLst>
          </a:prstGeom>
          <a:gradFill>
            <a:gsLst>
              <a:gs pos="38000">
                <a:srgbClr val="002060"/>
              </a:gs>
              <a:gs pos="2000">
                <a:srgbClr val="C00000"/>
              </a:gs>
              <a:gs pos="84000">
                <a:srgbClr val="002060"/>
              </a:gs>
              <a:gs pos="100000">
                <a:srgbClr val="C000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chemeClr val="tx1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40993CB-06DD-B343-87FC-B36DDC5973AE}"/>
              </a:ext>
            </a:extLst>
          </p:cNvPr>
          <p:cNvSpPr/>
          <p:nvPr/>
        </p:nvSpPr>
        <p:spPr>
          <a:xfrm>
            <a:off x="413118" y="144379"/>
            <a:ext cx="4242009" cy="64155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12" name="Рисунок 11" descr="Изображение выглядит как объект&#10;&#10;&#10;&#10;Описание создано автоматически">
            <a:extLst>
              <a:ext uri="{FF2B5EF4-FFF2-40B4-BE49-F238E27FC236}">
                <a16:creationId xmlns:a16="http://schemas.microsoft.com/office/drawing/2014/main" id="{5B3C6251-AEEA-494A-A639-6BBA7EF255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433" y="112415"/>
            <a:ext cx="4055184" cy="56186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16E8DD4-89BC-E048-8532-DBFD97597E0E}"/>
              </a:ext>
            </a:extLst>
          </p:cNvPr>
          <p:cNvSpPr txBox="1"/>
          <p:nvPr/>
        </p:nvSpPr>
        <p:spPr>
          <a:xfrm>
            <a:off x="128338" y="4037365"/>
            <a:ext cx="43803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600" b="1" dirty="0">
                <a:solidFill>
                  <a:srgbClr val="002060"/>
                </a:solidFill>
              </a:rPr>
              <a:t>ВАЖНОЕ ДОПОЛНЕНИЕ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659EC1B-F66B-A24D-9E0F-B49C5B91DCF2}"/>
              </a:ext>
            </a:extLst>
          </p:cNvPr>
          <p:cNvSpPr/>
          <p:nvPr/>
        </p:nvSpPr>
        <p:spPr>
          <a:xfrm>
            <a:off x="4833852" y="1741668"/>
            <a:ext cx="662392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Если учитель – предметник выявляет работу, которую списали:</a:t>
            </a:r>
          </a:p>
          <a:p>
            <a:pPr algn="just"/>
            <a:endParaRPr lang="ru-RU" sz="2400" b="1" dirty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Выставляет в журнал оценку «2» с пометкой «без права пересдачи»</a:t>
            </a:r>
          </a:p>
          <a:p>
            <a:pPr marL="285750" indent="-285750" algn="just">
              <a:buFontTx/>
              <a:buChar char="-"/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Или учитель проводит очное (онлайн) собеседование по работе и имеет право изменить оценку.</a:t>
            </a:r>
          </a:p>
        </p:txBody>
      </p:sp>
    </p:spTree>
    <p:extLst>
      <p:ext uri="{BB962C8B-B14F-4D97-AF65-F5344CB8AC3E}">
        <p14:creationId xmlns:p14="http://schemas.microsoft.com/office/powerpoint/2010/main" val="2800499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94935"/>
          </a:xfrm>
        </p:spPr>
        <p:txBody>
          <a:bodyPr/>
          <a:lstStyle/>
          <a:p>
            <a:pPr algn="ctr"/>
            <a:r>
              <a:rPr lang="ru-RU" b="1" dirty="0"/>
              <a:t>Аттестация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92024"/>
            <a:ext cx="10515600" cy="4984939"/>
          </a:xfrm>
        </p:spPr>
        <p:txBody>
          <a:bodyPr>
            <a:normAutofit/>
          </a:bodyPr>
          <a:lstStyle/>
          <a:p>
            <a:r>
              <a:rPr lang="ru-RU" altLang="ru-RU" sz="2400" dirty="0"/>
              <a:t>Проводится преимущественно заочно с использованием дистанционных образовательных технологий.</a:t>
            </a:r>
          </a:p>
          <a:p>
            <a:endParaRPr lang="ru-RU" altLang="ru-RU" sz="2400" dirty="0"/>
          </a:p>
          <a:p>
            <a:r>
              <a:rPr lang="ru-RU" altLang="ru-RU" sz="2400" dirty="0"/>
              <a:t>Текущий контроль успеваемости проводится в виде интернет-аттестаций по всем предметам учебного плана МШЗД.</a:t>
            </a:r>
          </a:p>
          <a:p>
            <a:endParaRPr lang="ru-RU" altLang="ru-RU" sz="2400" dirty="0"/>
          </a:p>
          <a:p>
            <a:r>
              <a:rPr lang="ru-RU" altLang="ru-RU" sz="2400" b="1" dirty="0"/>
              <a:t>В установленные сроки учащийся скачивает из личного кабинета контрольные работы, тесты или темы проектов, выполняет и загружает в личный кабинет письменные работы и звуковые файлы для проверки.</a:t>
            </a:r>
          </a:p>
          <a:p>
            <a:endParaRPr lang="ru-RU" altLang="ru-RU" sz="2400" b="1" dirty="0"/>
          </a:p>
          <a:p>
            <a:r>
              <a:rPr lang="ru-RU" altLang="ru-RU" sz="2400" dirty="0"/>
              <a:t>Из отметок за контрольные работы, написанные </a:t>
            </a:r>
            <a:r>
              <a:rPr lang="ru-RU" altLang="ru-RU" sz="2400" b="1" dirty="0"/>
              <a:t>заочно</a:t>
            </a:r>
            <a:r>
              <a:rPr lang="ru-RU" altLang="ru-RU" sz="2400" dirty="0"/>
              <a:t> или </a:t>
            </a:r>
            <a:r>
              <a:rPr lang="ru-RU" altLang="ru-RU" sz="2400" b="1" dirty="0"/>
              <a:t>под наблюдением</a:t>
            </a:r>
            <a:r>
              <a:rPr lang="ru-RU" altLang="ru-RU" sz="2400" dirty="0"/>
              <a:t>, тесты и проекты формируются </a:t>
            </a:r>
            <a:r>
              <a:rPr lang="ru-RU" altLang="ru-RU" sz="2400" b="1" dirty="0">
                <a:solidFill>
                  <a:srgbClr val="FF0000"/>
                </a:solidFill>
              </a:rPr>
              <a:t>годовые отметки</a:t>
            </a:r>
            <a:r>
              <a:rPr lang="ru-RU" altLang="ru-RU" sz="2400" dirty="0"/>
              <a:t>.</a:t>
            </a:r>
          </a:p>
          <a:p>
            <a:endParaRPr lang="ru-RU" altLang="ru-RU" dirty="0"/>
          </a:p>
          <a:p>
            <a:endParaRPr lang="ru-RU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128338" y="112415"/>
            <a:ext cx="11903241" cy="6593185"/>
            <a:chOff x="128338" y="112415"/>
            <a:chExt cx="11903241" cy="6593185"/>
          </a:xfrm>
        </p:grpSpPr>
        <p:sp>
          <p:nvSpPr>
            <p:cNvPr id="5" name="Рамка 4">
              <a:extLst>
                <a:ext uri="{FF2B5EF4-FFF2-40B4-BE49-F238E27FC236}">
                  <a16:creationId xmlns:a16="http://schemas.microsoft.com/office/drawing/2014/main" id="{DA09B2F4-8B30-7A43-AA92-68C74BA89FB8}"/>
                </a:ext>
              </a:extLst>
            </p:cNvPr>
            <p:cNvSpPr/>
            <p:nvPr/>
          </p:nvSpPr>
          <p:spPr>
            <a:xfrm>
              <a:off x="128338" y="144379"/>
              <a:ext cx="11903241" cy="6561221"/>
            </a:xfrm>
            <a:prstGeom prst="frame">
              <a:avLst>
                <a:gd name="adj1" fmla="val 2267"/>
              </a:avLst>
            </a:prstGeom>
            <a:gradFill>
              <a:gsLst>
                <a:gs pos="38000">
                  <a:srgbClr val="002060"/>
                </a:gs>
                <a:gs pos="2000">
                  <a:srgbClr val="C00000"/>
                </a:gs>
                <a:gs pos="84000">
                  <a:srgbClr val="002060"/>
                </a:gs>
                <a:gs pos="100000">
                  <a:srgbClr val="C0000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>
                <a:solidFill>
                  <a:schemeClr val="tx1"/>
                </a:solidFill>
              </a:endParaRPr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63565C48-EE17-0248-9CF6-EBCC5160E573}"/>
                </a:ext>
              </a:extLst>
            </p:cNvPr>
            <p:cNvSpPr/>
            <p:nvPr/>
          </p:nvSpPr>
          <p:spPr>
            <a:xfrm>
              <a:off x="413118" y="144379"/>
              <a:ext cx="4242009" cy="64155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400"/>
            </a:p>
          </p:txBody>
        </p:sp>
        <p:pic>
          <p:nvPicPr>
            <p:cNvPr id="7" name="Рисунок 6" descr="Изображение выглядит как объект&#10;&#10;&#10;&#10;Описание создано автоматически">
              <a:extLst>
                <a:ext uri="{FF2B5EF4-FFF2-40B4-BE49-F238E27FC236}">
                  <a16:creationId xmlns:a16="http://schemas.microsoft.com/office/drawing/2014/main" id="{4298B768-A5EC-6E42-A525-3FB8F0797F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5433" y="112415"/>
              <a:ext cx="4055184" cy="5618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95003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altLang="ru-RU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Требования к контрольным работам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7225" y="1485900"/>
            <a:ext cx="10696575" cy="4691063"/>
          </a:xfrm>
        </p:spPr>
        <p:txBody>
          <a:bodyPr>
            <a:normAutofit/>
          </a:bodyPr>
          <a:lstStyle/>
          <a:p>
            <a:r>
              <a:rPr lang="ru-RU" altLang="ru-RU" sz="2400" dirty="0"/>
              <a:t>Объем контрольных работ должен соответствовать возрастным особенностям учащихся.</a:t>
            </a:r>
          </a:p>
          <a:p>
            <a:r>
              <a:rPr lang="ru-RU" altLang="ru-RU" sz="2400" dirty="0"/>
              <a:t>Каждая контрольная работа должна </a:t>
            </a:r>
          </a:p>
          <a:p>
            <a:pPr marL="0" indent="0">
              <a:buNone/>
            </a:pPr>
            <a:r>
              <a:rPr lang="ru-RU" altLang="ru-RU" sz="2400" dirty="0"/>
              <a:t>-содержать ТОЛЬКО тот материал, который отражен в календарно-тематическом планировании (КТП) за определенный период; </a:t>
            </a:r>
          </a:p>
          <a:p>
            <a:pPr marL="0" indent="0">
              <a:buNone/>
            </a:pPr>
            <a:r>
              <a:rPr lang="ru-RU" altLang="ru-RU" sz="2400" dirty="0"/>
              <a:t>-соответствовать учебнику, заявленному в СПИСКЕ УЧЕБНИКОВ (</a:t>
            </a:r>
            <a:r>
              <a:rPr lang="en-US" altLang="ru-RU" sz="2400" dirty="0">
                <a:hlinkClick r:id="rId2"/>
              </a:rPr>
              <a:t>https://distant.isotm.ru/students/textbook-lists/</a:t>
            </a:r>
            <a:r>
              <a:rPr lang="ru-RU" altLang="ru-RU" sz="2400" dirty="0"/>
              <a:t>).</a:t>
            </a:r>
          </a:p>
          <a:p>
            <a:pPr marL="0" indent="0">
              <a:buNone/>
            </a:pPr>
            <a:endParaRPr lang="ru-RU" altLang="ru-RU" sz="2400" dirty="0"/>
          </a:p>
          <a:p>
            <a:pPr marL="0" indent="0">
              <a:buNone/>
            </a:pPr>
            <a:endParaRPr lang="ru-RU" altLang="ru-RU" sz="2400" dirty="0"/>
          </a:p>
          <a:p>
            <a:endParaRPr lang="ru-RU" sz="2400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128338" y="112415"/>
            <a:ext cx="11903241" cy="6593185"/>
            <a:chOff x="128338" y="112415"/>
            <a:chExt cx="11903241" cy="6593185"/>
          </a:xfrm>
        </p:grpSpPr>
        <p:sp>
          <p:nvSpPr>
            <p:cNvPr id="5" name="Рамка 4">
              <a:extLst>
                <a:ext uri="{FF2B5EF4-FFF2-40B4-BE49-F238E27FC236}">
                  <a16:creationId xmlns:a16="http://schemas.microsoft.com/office/drawing/2014/main" id="{DA09B2F4-8B30-7A43-AA92-68C74BA89FB8}"/>
                </a:ext>
              </a:extLst>
            </p:cNvPr>
            <p:cNvSpPr/>
            <p:nvPr/>
          </p:nvSpPr>
          <p:spPr>
            <a:xfrm>
              <a:off x="128338" y="144379"/>
              <a:ext cx="11903241" cy="6561221"/>
            </a:xfrm>
            <a:prstGeom prst="frame">
              <a:avLst>
                <a:gd name="adj1" fmla="val 2267"/>
              </a:avLst>
            </a:prstGeom>
            <a:gradFill>
              <a:gsLst>
                <a:gs pos="38000">
                  <a:srgbClr val="002060"/>
                </a:gs>
                <a:gs pos="2000">
                  <a:srgbClr val="C00000"/>
                </a:gs>
                <a:gs pos="84000">
                  <a:srgbClr val="002060"/>
                </a:gs>
                <a:gs pos="100000">
                  <a:srgbClr val="C0000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>
                <a:solidFill>
                  <a:schemeClr val="tx1"/>
                </a:solidFill>
              </a:endParaRPr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63565C48-EE17-0248-9CF6-EBCC5160E573}"/>
                </a:ext>
              </a:extLst>
            </p:cNvPr>
            <p:cNvSpPr/>
            <p:nvPr/>
          </p:nvSpPr>
          <p:spPr>
            <a:xfrm>
              <a:off x="413118" y="144379"/>
              <a:ext cx="4242009" cy="64155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400"/>
            </a:p>
          </p:txBody>
        </p:sp>
        <p:pic>
          <p:nvPicPr>
            <p:cNvPr id="7" name="Рисунок 6" descr="Изображение выглядит как объект&#10;&#10;&#10;&#10;Описание создано автоматически">
              <a:extLst>
                <a:ext uri="{FF2B5EF4-FFF2-40B4-BE49-F238E27FC236}">
                  <a16:creationId xmlns:a16="http://schemas.microsoft.com/office/drawing/2014/main" id="{4298B768-A5EC-6E42-A525-3FB8F0797F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5433" y="112415"/>
              <a:ext cx="4055184" cy="5618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0503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altLang="ru-RU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Требования к контрольным работам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7225" y="1485900"/>
            <a:ext cx="11090638" cy="46910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sz="2400" dirty="0"/>
              <a:t>- звуковые файлы!!! (литературное чтение в начальной школе, иностранные языки)</a:t>
            </a:r>
          </a:p>
          <a:p>
            <a:pPr>
              <a:buFontTx/>
              <a:buChar char="-"/>
            </a:pPr>
            <a:r>
              <a:rPr lang="ru-RU" altLang="ru-RU" sz="2400" dirty="0"/>
              <a:t>листы с решением (требования в инструкции к работе)</a:t>
            </a:r>
          </a:p>
          <a:p>
            <a:pPr marL="0" indent="0">
              <a:buNone/>
            </a:pPr>
            <a:endParaRPr lang="ru-RU" altLang="ru-RU" sz="2400" dirty="0"/>
          </a:p>
          <a:p>
            <a:pPr marL="0" indent="0">
              <a:buNone/>
            </a:pPr>
            <a:endParaRPr lang="ru-RU" altLang="ru-RU" sz="2400" dirty="0"/>
          </a:p>
          <a:p>
            <a:pPr marL="0" lvl="0" indent="0">
              <a:buNone/>
              <a:defRPr/>
            </a:pPr>
            <a:r>
              <a:rPr lang="ru-RU" altLang="ru-RU" sz="2400" b="1" dirty="0">
                <a:solidFill>
                  <a:srgbClr val="FF0000"/>
                </a:solidFill>
              </a:rPr>
              <a:t>! </a:t>
            </a: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Многостраничный </a:t>
            </a:r>
            <a:r>
              <a:rPr kumimoji="0" lang="en-US" alt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PDF</a:t>
            </a: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-файл                                 </a:t>
            </a:r>
            <a:r>
              <a:rPr kumimoji="0" lang="ru-RU" alt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 </a:t>
            </a: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Яркие чернила</a:t>
            </a:r>
          </a:p>
          <a:p>
            <a:pPr marL="0" lvl="0" indent="0">
              <a:buNone/>
              <a:defRPr/>
            </a:pPr>
            <a:r>
              <a:rPr lang="ru-RU" altLang="ru-RU" sz="2400" b="1" dirty="0">
                <a:solidFill>
                  <a:srgbClr val="FF0000"/>
                </a:solidFill>
              </a:rPr>
              <a:t>! </a:t>
            </a: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Архив с </a:t>
            </a:r>
            <a:r>
              <a:rPr kumimoji="0" lang="en-US" alt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JPG-</a:t>
            </a: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файлами                                               </a:t>
            </a:r>
            <a:r>
              <a:rPr kumimoji="0" lang="ru-RU" alt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 </a:t>
            </a: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Правильная ориентация страниц</a:t>
            </a:r>
          </a:p>
          <a:p>
            <a:pPr marL="0" lvl="0" indent="0">
              <a:buNone/>
              <a:defRPr/>
            </a:pPr>
            <a:r>
              <a:rPr lang="ru-RU" altLang="ru-RU" sz="2400" b="1" dirty="0">
                <a:solidFill>
                  <a:srgbClr val="FF0000"/>
                </a:solidFill>
              </a:rPr>
              <a:t>! </a:t>
            </a: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Объём файла не более 15 МБ                               </a:t>
            </a:r>
            <a:r>
              <a:rPr kumimoji="0" lang="ru-RU" alt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 </a:t>
            </a: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Нумерация страниц</a:t>
            </a:r>
          </a:p>
          <a:p>
            <a:pPr marL="0" indent="0">
              <a:buNone/>
            </a:pPr>
            <a:endParaRPr lang="ru-RU" altLang="ru-RU" sz="2400" dirty="0"/>
          </a:p>
          <a:p>
            <a:endParaRPr lang="ru-RU" sz="2400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128338" y="112415"/>
            <a:ext cx="11903241" cy="6593185"/>
            <a:chOff x="128338" y="112415"/>
            <a:chExt cx="11903241" cy="6593185"/>
          </a:xfrm>
        </p:grpSpPr>
        <p:sp>
          <p:nvSpPr>
            <p:cNvPr id="5" name="Рамка 4">
              <a:extLst>
                <a:ext uri="{FF2B5EF4-FFF2-40B4-BE49-F238E27FC236}">
                  <a16:creationId xmlns:a16="http://schemas.microsoft.com/office/drawing/2014/main" id="{DA09B2F4-8B30-7A43-AA92-68C74BA89FB8}"/>
                </a:ext>
              </a:extLst>
            </p:cNvPr>
            <p:cNvSpPr/>
            <p:nvPr/>
          </p:nvSpPr>
          <p:spPr>
            <a:xfrm>
              <a:off x="128338" y="144379"/>
              <a:ext cx="11903241" cy="6561221"/>
            </a:xfrm>
            <a:prstGeom prst="frame">
              <a:avLst>
                <a:gd name="adj1" fmla="val 2267"/>
              </a:avLst>
            </a:prstGeom>
            <a:gradFill>
              <a:gsLst>
                <a:gs pos="38000">
                  <a:srgbClr val="002060"/>
                </a:gs>
                <a:gs pos="2000">
                  <a:srgbClr val="C00000"/>
                </a:gs>
                <a:gs pos="84000">
                  <a:srgbClr val="002060"/>
                </a:gs>
                <a:gs pos="100000">
                  <a:srgbClr val="C0000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>
                <a:solidFill>
                  <a:schemeClr val="tx1"/>
                </a:solidFill>
              </a:endParaRPr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63565C48-EE17-0248-9CF6-EBCC5160E573}"/>
                </a:ext>
              </a:extLst>
            </p:cNvPr>
            <p:cNvSpPr/>
            <p:nvPr/>
          </p:nvSpPr>
          <p:spPr>
            <a:xfrm>
              <a:off x="413118" y="144379"/>
              <a:ext cx="4242009" cy="64155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400"/>
            </a:p>
          </p:txBody>
        </p:sp>
        <p:pic>
          <p:nvPicPr>
            <p:cNvPr id="7" name="Рисунок 6" descr="Изображение выглядит как объект&#10;&#10;&#10;&#10;Описание создано автоматически">
              <a:extLst>
                <a:ext uri="{FF2B5EF4-FFF2-40B4-BE49-F238E27FC236}">
                  <a16:creationId xmlns:a16="http://schemas.microsoft.com/office/drawing/2014/main" id="{4298B768-A5EC-6E42-A525-3FB8F0797F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5433" y="112415"/>
              <a:ext cx="4055184" cy="5618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6567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58"/>
            <a:ext cx="12185827" cy="685915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952550" y="2477497"/>
            <a:ext cx="959831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Обучение и </a:t>
            </a:r>
            <a:r>
              <a:rPr kumimoji="0" lang="ru-RU" sz="3600" b="1" i="0" u="none" strike="noStrike" kern="1200" cap="none" spc="0" normalizeH="0" baseline="0" noProof="0" dirty="0" smtClean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аттестация.</a:t>
            </a:r>
            <a:r>
              <a:rPr kumimoji="0" lang="ru-RU" sz="3600" b="1" i="0" u="none" strike="noStrike" kern="1200" cap="none" spc="0" normalizeH="0" noProof="0" dirty="0" smtClean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Часть 1.</a:t>
            </a:r>
            <a:br>
              <a:rPr kumimoji="0" lang="ru-RU" sz="3600" b="1" i="0" u="none" strike="noStrike" kern="1200" cap="none" spc="0" normalizeH="0" noProof="0" dirty="0" smtClean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</a:br>
            <a:r>
              <a:rPr kumimoji="0" lang="ru-RU" sz="3600" b="1" i="0" u="none" strike="noStrike" kern="1200" cap="none" spc="0" normalizeH="0" noProof="0" dirty="0" smtClean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/>
            </a:r>
            <a:br>
              <a:rPr kumimoji="0" lang="ru-RU" sz="3600" b="1" i="0" u="none" strike="noStrike" kern="1200" cap="none" spc="0" normalizeH="0" noProof="0" dirty="0" smtClean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</a:br>
            <a:endParaRPr kumimoji="0" lang="ru-RU" sz="3600" b="1" i="0" u="none" strike="noStrike" kern="1200" cap="none" spc="0" normalizeH="0" baseline="0" noProof="0" dirty="0">
              <a:ln w="10160">
                <a:solidFill>
                  <a:srgbClr val="4472C4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88709" y="5097480"/>
            <a:ext cx="7571303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Мария Ивановна Зацепина,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заместитель директора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по учебно-воспитательной работе</a:t>
            </a:r>
          </a:p>
        </p:txBody>
      </p:sp>
    </p:spTree>
    <p:extLst>
      <p:ext uri="{BB962C8B-B14F-4D97-AF65-F5344CB8AC3E}">
        <p14:creationId xmlns:p14="http://schemas.microsoft.com/office/powerpoint/2010/main" val="2621549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EA48E97-01E4-BD7B-26CF-BFAACBE991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1608" y="5222739"/>
            <a:ext cx="1107587" cy="128719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20617" y="374643"/>
            <a:ext cx="7478485" cy="79493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Как успешно пройти аттестацию?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5433" y="1192024"/>
            <a:ext cx="11231033" cy="5219996"/>
          </a:xfrm>
        </p:spPr>
        <p:txBody>
          <a:bodyPr>
            <a:normAutofit fontScale="77500" lnSpcReduction="20000"/>
          </a:bodyPr>
          <a:lstStyle/>
          <a:p>
            <a:pPr algn="l"/>
            <a:endParaRPr lang="ru-RU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ru-RU" sz="2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Подготовиться: изучать материал в соответствии с КТП</a:t>
            </a:r>
            <a:r>
              <a:rPr lang="ru-RU" sz="2200" b="0" i="0" u="none" strike="noStrike" dirty="0">
                <a:solidFill>
                  <a:srgbClr val="000000"/>
                </a:solidFill>
                <a:latin typeface="Calibri" panose="020F0502020204030204" pitchFamily="34" charset="0"/>
              </a:rPr>
              <a:t> по учебникам из списка МШЗД</a:t>
            </a:r>
            <a:r>
              <a:rPr lang="ru-RU" sz="2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</a:p>
          <a:p>
            <a:r>
              <a:rPr lang="ru-RU" sz="2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Зайти в раздел КОНТРОЛЬНЫЕ РАБОТЫ, выбрать нужный предмет, скачать работу.</a:t>
            </a:r>
          </a:p>
          <a:p>
            <a:r>
              <a:rPr lang="ru-RU" sz="2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Контрольная работа выполняется на распечатанных листах. При необходимости можно использовать дополнительные листы формата А4. Все страницы должны быть пронумерованы. </a:t>
            </a:r>
            <a:r>
              <a:rPr lang="ru-RU" sz="22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Контрольная работа, выполненная при помощи текстового редактора (например, WORD), не принимается!!!</a:t>
            </a:r>
          </a:p>
          <a:p>
            <a:r>
              <a:rPr lang="ru-RU" sz="2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Внимательно прочитать инструкцию к работе, обратить внимание на критерии и требования. </a:t>
            </a:r>
          </a:p>
          <a:p>
            <a:r>
              <a:rPr lang="ru-RU" sz="2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Засечь время на выполнение работы, убрать всё лишнее и приступить к выполнению. Работа выполняется от руки, ручкой с пастой </a:t>
            </a:r>
            <a:r>
              <a:rPr lang="ru-RU" sz="2200" b="1" i="0" u="none" strike="noStrike" baseline="0" dirty="0">
                <a:solidFill>
                  <a:srgbClr val="002060"/>
                </a:solidFill>
                <a:latin typeface="Calibri" panose="020F0502020204030204" pitchFamily="34" charset="0"/>
              </a:rPr>
              <a:t>тёмно-синего</a:t>
            </a:r>
            <a:r>
              <a:rPr lang="ru-RU" sz="2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или </a:t>
            </a:r>
            <a:r>
              <a:rPr lang="ru-RU" sz="22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чёрного</a:t>
            </a:r>
            <a:r>
              <a:rPr lang="ru-RU" sz="2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цвета. </a:t>
            </a:r>
          </a:p>
          <a:p>
            <a:r>
              <a:rPr lang="ru-RU" sz="2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Выполненную работу отсканировать в виде 1 многостраничного </a:t>
            </a:r>
            <a:r>
              <a:rPr lang="ru-RU" sz="22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pdf</a:t>
            </a:r>
            <a:r>
              <a:rPr lang="ru-RU" sz="2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-файла (желательно) или сохранить или архив и файлами JPG. По литературному чтению и иностранным языкам записать звуковой файл (ученик представляется и начинает читать, затем отвечает на вопросы). Объединить многостраничный </a:t>
            </a:r>
            <a:r>
              <a:rPr lang="ru-RU" sz="22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pdf</a:t>
            </a:r>
            <a:r>
              <a:rPr lang="ru-RU" sz="2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-файл и звуковой файл в архив. Правильно подписать файлы и архив: фамилия имя ученика, класс, предмет, период. </a:t>
            </a:r>
          </a:p>
          <a:p>
            <a:r>
              <a:rPr lang="ru-RU" sz="2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Проверить наличие всех страниц по порядку, качество работы (видно чётко, изображение не перевернуто, края не обрезаны), размер файла/архива (</a:t>
            </a:r>
            <a:r>
              <a:rPr lang="ru-RU" sz="22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не более 15 МБ</a:t>
            </a:r>
            <a:r>
              <a:rPr lang="ru-RU" sz="2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).</a:t>
            </a:r>
          </a:p>
          <a:p>
            <a:r>
              <a:rPr lang="ru-RU" sz="2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Загрузить работу в установленный срок. В последний день сдачи работы можно загрузить только </a:t>
            </a:r>
            <a:r>
              <a:rPr lang="ru-RU" sz="22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до 18.00 по Москве</a:t>
            </a:r>
            <a:r>
              <a:rPr lang="ru-RU" sz="2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</a:p>
          <a:p>
            <a:r>
              <a:rPr lang="ru-RU" sz="2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Проверить, что работа загрузилась правильно (нужный предмет, нужному ученику)</a:t>
            </a:r>
            <a:r>
              <a:rPr lang="ru-RU" sz="2200" dirty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  <a:endParaRPr lang="ru-RU" sz="2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ru-RU" sz="2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Ожидать оценку и комментарий учителя.</a:t>
            </a:r>
          </a:p>
          <a:p>
            <a:pPr marL="0" indent="0">
              <a:buNone/>
            </a:pPr>
            <a:endParaRPr lang="ru-RU" altLang="ru-RU" dirty="0"/>
          </a:p>
          <a:p>
            <a:endParaRPr lang="ru-RU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128338" y="112415"/>
            <a:ext cx="11903241" cy="6593185"/>
            <a:chOff x="128338" y="112415"/>
            <a:chExt cx="11903241" cy="6593185"/>
          </a:xfrm>
        </p:grpSpPr>
        <p:sp>
          <p:nvSpPr>
            <p:cNvPr id="5" name="Рамка 4">
              <a:extLst>
                <a:ext uri="{FF2B5EF4-FFF2-40B4-BE49-F238E27FC236}">
                  <a16:creationId xmlns:a16="http://schemas.microsoft.com/office/drawing/2014/main" id="{DA09B2F4-8B30-7A43-AA92-68C74BA89FB8}"/>
                </a:ext>
              </a:extLst>
            </p:cNvPr>
            <p:cNvSpPr/>
            <p:nvPr/>
          </p:nvSpPr>
          <p:spPr>
            <a:xfrm>
              <a:off x="128338" y="144379"/>
              <a:ext cx="11903241" cy="6561221"/>
            </a:xfrm>
            <a:prstGeom prst="frame">
              <a:avLst>
                <a:gd name="adj1" fmla="val 2267"/>
              </a:avLst>
            </a:prstGeom>
            <a:gradFill>
              <a:gsLst>
                <a:gs pos="38000">
                  <a:srgbClr val="002060"/>
                </a:gs>
                <a:gs pos="2000">
                  <a:srgbClr val="C00000"/>
                </a:gs>
                <a:gs pos="84000">
                  <a:srgbClr val="002060"/>
                </a:gs>
                <a:gs pos="100000">
                  <a:srgbClr val="C0000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>
                <a:solidFill>
                  <a:schemeClr val="tx1"/>
                </a:solidFill>
              </a:endParaRPr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63565C48-EE17-0248-9CF6-EBCC5160E573}"/>
                </a:ext>
              </a:extLst>
            </p:cNvPr>
            <p:cNvSpPr/>
            <p:nvPr/>
          </p:nvSpPr>
          <p:spPr>
            <a:xfrm>
              <a:off x="413118" y="144379"/>
              <a:ext cx="4242009" cy="64155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400"/>
            </a:p>
          </p:txBody>
        </p:sp>
        <p:pic>
          <p:nvPicPr>
            <p:cNvPr id="7" name="Рисунок 6" descr="Изображение выглядит как объект&#10;&#10;&#10;&#10;Описание создано автоматически">
              <a:extLst>
                <a:ext uri="{FF2B5EF4-FFF2-40B4-BE49-F238E27FC236}">
                  <a16:creationId xmlns:a16="http://schemas.microsoft.com/office/drawing/2014/main" id="{4298B768-A5EC-6E42-A525-3FB8F0797F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5433" y="112415"/>
              <a:ext cx="4055184" cy="5618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13578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58"/>
            <a:ext cx="12185827" cy="685915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952550" y="2477497"/>
            <a:ext cx="959831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Обучение и </a:t>
            </a:r>
            <a:r>
              <a:rPr kumimoji="0" lang="ru-RU" sz="3600" b="1" i="0" u="none" strike="noStrike" kern="1200" cap="none" spc="0" normalizeH="0" baseline="0" noProof="0" dirty="0" smtClean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аттестация.</a:t>
            </a:r>
            <a:r>
              <a:rPr kumimoji="0" lang="ru-RU" sz="3600" b="1" i="0" u="none" strike="noStrike" kern="1200" cap="none" spc="0" normalizeH="0" noProof="0" dirty="0" smtClean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Часть 1.</a:t>
            </a:r>
            <a:br>
              <a:rPr kumimoji="0" lang="ru-RU" sz="3600" b="1" i="0" u="none" strike="noStrike" kern="1200" cap="none" spc="0" normalizeH="0" noProof="0" dirty="0" smtClean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</a:br>
            <a:r>
              <a:rPr kumimoji="0" lang="ru-RU" sz="3600" b="1" i="0" u="none" strike="noStrike" kern="1200" cap="none" spc="0" normalizeH="0" noProof="0" dirty="0" smtClean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/>
            </a:r>
            <a:br>
              <a:rPr kumimoji="0" lang="ru-RU" sz="3600" b="1" i="0" u="none" strike="noStrike" kern="1200" cap="none" spc="0" normalizeH="0" noProof="0" dirty="0" smtClean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</a:br>
            <a:endParaRPr kumimoji="0" lang="ru-RU" sz="3600" b="1" i="0" u="none" strike="noStrike" kern="1200" cap="none" spc="0" normalizeH="0" baseline="0" noProof="0" dirty="0">
              <a:ln w="10160">
                <a:solidFill>
                  <a:srgbClr val="4472C4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88709" y="5097480"/>
            <a:ext cx="7571303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Мария Ивановна Зацепина,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заместитель директора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по учебно-воспитательной работе</a:t>
            </a:r>
          </a:p>
        </p:txBody>
      </p:sp>
    </p:spTree>
    <p:extLst>
      <p:ext uri="{BB962C8B-B14F-4D97-AF65-F5344CB8AC3E}">
        <p14:creationId xmlns:p14="http://schemas.microsoft.com/office/powerpoint/2010/main" val="711350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740" y="130778"/>
            <a:ext cx="11906520" cy="6596444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356402" y="388649"/>
            <a:ext cx="46828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hlinkClick r:id="rId3"/>
              </a:rPr>
              <a:t>https://distant.isotm.ru</a:t>
            </a:r>
            <a:endParaRPr lang="ru-RU" sz="3200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E33D12D2-BD8D-6D30-AA6F-51F08DC51D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071563" y="985640"/>
            <a:ext cx="9229725" cy="5539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40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692" y="127730"/>
            <a:ext cx="11912616" cy="66025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ОБУЧЕНИЕ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altLang="ru-RU" dirty="0"/>
              <a:t>Еженедельные </a:t>
            </a:r>
            <a:r>
              <a:rPr lang="ru-RU" altLang="ru-RU" b="1" u="sng" dirty="0">
                <a:hlinkClick r:id="rId3"/>
              </a:rPr>
              <a:t>интернет-уроки</a:t>
            </a:r>
            <a:r>
              <a:rPr lang="ru-RU" altLang="ru-RU" dirty="0"/>
              <a:t> в режиме онлайн конференций для группы учеников и учителя на </a:t>
            </a:r>
            <a:r>
              <a:rPr lang="ru-RU" altLang="ru-RU" b="1" u="sng" dirty="0">
                <a:hlinkClick r:id="rId4"/>
              </a:rPr>
              <a:t>платформе ZOOM</a:t>
            </a:r>
            <a:r>
              <a:rPr lang="ru-RU" altLang="ru-RU" b="1" u="sng" dirty="0"/>
              <a:t>.</a:t>
            </a:r>
          </a:p>
          <a:p>
            <a:r>
              <a:rPr lang="ru-RU" dirty="0"/>
              <a:t>По каждому предмету учебного плана МШЗД проводится один урок в неделю (1 академический час). </a:t>
            </a:r>
            <a:r>
              <a:rPr lang="ru-RU" sz="2600" i="1" dirty="0"/>
              <a:t>*Для формы обучения ОЧНОЕ с ДОТ увеличение количества уроков в неделю. </a:t>
            </a:r>
          </a:p>
          <a:p>
            <a:r>
              <a:rPr lang="ru-RU" dirty="0"/>
              <a:t>В 9-11 классах даются дополнительные уроки в рамках подготовки к ГИА.</a:t>
            </a:r>
            <a:endParaRPr lang="ru-RU" altLang="ru-RU" b="1" u="sng" dirty="0"/>
          </a:p>
          <a:p>
            <a:r>
              <a:rPr lang="ru-RU" altLang="ru-RU" b="1" u="sng" dirty="0"/>
              <a:t>В 1 классе обязательное присутствие взрослого рядом с учеником!!!</a:t>
            </a:r>
          </a:p>
          <a:p>
            <a:endParaRPr lang="ru-RU" altLang="ru-RU" b="1" u="sng" dirty="0"/>
          </a:p>
          <a:p>
            <a:endParaRPr lang="ru-RU" altLang="ru-RU" b="1" u="sng" dirty="0"/>
          </a:p>
          <a:p>
            <a:pPr algn="ctr"/>
            <a:r>
              <a:rPr lang="ru-RU" altLang="ru-RU" u="sng" dirty="0"/>
              <a:t>Домашние задания в электронном дневнике.</a:t>
            </a:r>
          </a:p>
          <a:p>
            <a:pPr algn="ctr"/>
            <a:r>
              <a:rPr lang="ru-RU" altLang="ru-RU" u="sng" dirty="0"/>
              <a:t>Календарно-тематическое планирование </a:t>
            </a:r>
            <a:r>
              <a:rPr lang="ru-RU" altLang="ru-RU" b="1" u="sng" dirty="0"/>
              <a:t>(</a:t>
            </a:r>
            <a:r>
              <a:rPr lang="en-US" altLang="ru-RU" dirty="0">
                <a:hlinkClick r:id="rId5"/>
              </a:rPr>
              <a:t>https://distant.isotm.ru/students/planning/</a:t>
            </a:r>
            <a:r>
              <a:rPr lang="ru-RU" altLang="ru-RU" b="1" u="sng" dirty="0"/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3112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28338" y="112415"/>
            <a:ext cx="11903241" cy="6593185"/>
            <a:chOff x="128338" y="112415"/>
            <a:chExt cx="11903241" cy="6593185"/>
          </a:xfrm>
        </p:grpSpPr>
        <p:sp>
          <p:nvSpPr>
            <p:cNvPr id="5" name="Рамка 4">
              <a:extLst>
                <a:ext uri="{FF2B5EF4-FFF2-40B4-BE49-F238E27FC236}">
                  <a16:creationId xmlns:a16="http://schemas.microsoft.com/office/drawing/2014/main" id="{DA09B2F4-8B30-7A43-AA92-68C74BA89FB8}"/>
                </a:ext>
              </a:extLst>
            </p:cNvPr>
            <p:cNvSpPr/>
            <p:nvPr/>
          </p:nvSpPr>
          <p:spPr>
            <a:xfrm>
              <a:off x="128338" y="144379"/>
              <a:ext cx="11903241" cy="6561221"/>
            </a:xfrm>
            <a:prstGeom prst="frame">
              <a:avLst>
                <a:gd name="adj1" fmla="val 2267"/>
              </a:avLst>
            </a:prstGeom>
            <a:gradFill>
              <a:gsLst>
                <a:gs pos="38000">
                  <a:srgbClr val="002060"/>
                </a:gs>
                <a:gs pos="2000">
                  <a:srgbClr val="C00000"/>
                </a:gs>
                <a:gs pos="84000">
                  <a:srgbClr val="002060"/>
                </a:gs>
                <a:gs pos="100000">
                  <a:srgbClr val="C0000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>
                <a:solidFill>
                  <a:schemeClr val="tx1"/>
                </a:solidFill>
              </a:endParaRPr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63565C48-EE17-0248-9CF6-EBCC5160E573}"/>
                </a:ext>
              </a:extLst>
            </p:cNvPr>
            <p:cNvSpPr/>
            <p:nvPr/>
          </p:nvSpPr>
          <p:spPr>
            <a:xfrm>
              <a:off x="413118" y="144379"/>
              <a:ext cx="4242009" cy="64155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400"/>
            </a:p>
          </p:txBody>
        </p:sp>
        <p:pic>
          <p:nvPicPr>
            <p:cNvPr id="7" name="Рисунок 6" descr="Изображение выглядит как объект&#10;&#10;&#10;&#10;Описание создано автоматически">
              <a:extLst>
                <a:ext uri="{FF2B5EF4-FFF2-40B4-BE49-F238E27FC236}">
                  <a16:creationId xmlns:a16="http://schemas.microsoft.com/office/drawing/2014/main" id="{4298B768-A5EC-6E42-A525-3FB8F0797F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5433" y="112415"/>
              <a:ext cx="4055184" cy="56186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835893"/>
            <a:ext cx="10515600" cy="62146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Индивидуальный учебный план (ИУП)</a:t>
            </a:r>
            <a:br>
              <a:rPr lang="ru-RU" b="1" dirty="0"/>
            </a:br>
            <a:r>
              <a:rPr lang="en-US" sz="2700" b="1" dirty="0">
                <a:hlinkClick r:id="rId3"/>
              </a:rPr>
              <a:t>https://distant.isotm.ru/students/syllabus/</a:t>
            </a:r>
            <a:r>
              <a:rPr lang="ru-RU" sz="2700" b="1" dirty="0"/>
              <a:t> </a:t>
            </a:r>
          </a:p>
        </p:txBody>
      </p:sp>
      <p:sp>
        <p:nvSpPr>
          <p:cNvPr id="9" name="Объект 8">
            <a:extLst>
              <a:ext uri="{FF2B5EF4-FFF2-40B4-BE49-F238E27FC236}">
                <a16:creationId xmlns:a16="http://schemas.microsoft.com/office/drawing/2014/main" id="{EBB2298B-11A2-4B6A-8EE5-B98D7247D7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18567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Содержание:</a:t>
            </a:r>
          </a:p>
          <a:p>
            <a:r>
              <a:rPr lang="ru-RU" dirty="0"/>
              <a:t>Предметы, изучаемые в данном классе;</a:t>
            </a:r>
          </a:p>
          <a:p>
            <a:r>
              <a:rPr lang="ru-RU" dirty="0"/>
              <a:t>Количество аттестаций;</a:t>
            </a:r>
          </a:p>
          <a:p>
            <a:r>
              <a:rPr lang="ru-RU" dirty="0"/>
              <a:t>По материалу какого академического периода составлена контрольная работа;</a:t>
            </a:r>
          </a:p>
          <a:p>
            <a:r>
              <a:rPr lang="ru-RU" dirty="0"/>
              <a:t>Период сдачи аттестации;</a:t>
            </a:r>
          </a:p>
          <a:p>
            <a:r>
              <a:rPr lang="ru-RU" dirty="0"/>
              <a:t>Особенности (аттестация с наблюдением или без).</a:t>
            </a:r>
          </a:p>
        </p:txBody>
      </p:sp>
    </p:spTree>
    <p:extLst>
      <p:ext uri="{BB962C8B-B14F-4D97-AF65-F5344CB8AC3E}">
        <p14:creationId xmlns:p14="http://schemas.microsoft.com/office/powerpoint/2010/main" val="10220365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28338" y="112415"/>
            <a:ext cx="11903241" cy="6593185"/>
            <a:chOff x="128338" y="112415"/>
            <a:chExt cx="11903241" cy="6593185"/>
          </a:xfrm>
        </p:grpSpPr>
        <p:sp>
          <p:nvSpPr>
            <p:cNvPr id="5" name="Рамка 4">
              <a:extLst>
                <a:ext uri="{FF2B5EF4-FFF2-40B4-BE49-F238E27FC236}">
                  <a16:creationId xmlns:a16="http://schemas.microsoft.com/office/drawing/2014/main" id="{DA09B2F4-8B30-7A43-AA92-68C74BA89FB8}"/>
                </a:ext>
              </a:extLst>
            </p:cNvPr>
            <p:cNvSpPr/>
            <p:nvPr/>
          </p:nvSpPr>
          <p:spPr>
            <a:xfrm>
              <a:off x="128338" y="144379"/>
              <a:ext cx="11903241" cy="6561221"/>
            </a:xfrm>
            <a:prstGeom prst="frame">
              <a:avLst>
                <a:gd name="adj1" fmla="val 2267"/>
              </a:avLst>
            </a:prstGeom>
            <a:gradFill>
              <a:gsLst>
                <a:gs pos="38000">
                  <a:srgbClr val="002060"/>
                </a:gs>
                <a:gs pos="2000">
                  <a:srgbClr val="C00000"/>
                </a:gs>
                <a:gs pos="84000">
                  <a:srgbClr val="002060"/>
                </a:gs>
                <a:gs pos="100000">
                  <a:srgbClr val="C0000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>
                <a:solidFill>
                  <a:schemeClr val="tx1"/>
                </a:solidFill>
              </a:endParaRPr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63565C48-EE17-0248-9CF6-EBCC5160E573}"/>
                </a:ext>
              </a:extLst>
            </p:cNvPr>
            <p:cNvSpPr/>
            <p:nvPr/>
          </p:nvSpPr>
          <p:spPr>
            <a:xfrm>
              <a:off x="413118" y="144379"/>
              <a:ext cx="4242009" cy="64155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400"/>
            </a:p>
          </p:txBody>
        </p:sp>
        <p:pic>
          <p:nvPicPr>
            <p:cNvPr id="7" name="Рисунок 6" descr="Изображение выглядит как объект&#10;&#10;&#10;&#10;Описание создано автоматически">
              <a:extLst>
                <a:ext uri="{FF2B5EF4-FFF2-40B4-BE49-F238E27FC236}">
                  <a16:creationId xmlns:a16="http://schemas.microsoft.com/office/drawing/2014/main" id="{4298B768-A5EC-6E42-A525-3FB8F0797F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5433" y="112415"/>
              <a:ext cx="4055184" cy="56186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507163"/>
            <a:ext cx="10515600" cy="62146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Индивидуальный учебный план</a:t>
            </a:r>
          </a:p>
        </p:txBody>
      </p:sp>
      <p:sp>
        <p:nvSpPr>
          <p:cNvPr id="9" name="Объект 8">
            <a:extLst>
              <a:ext uri="{FF2B5EF4-FFF2-40B4-BE49-F238E27FC236}">
                <a16:creationId xmlns:a16="http://schemas.microsoft.com/office/drawing/2014/main" id="{EBB2298B-11A2-4B6A-8EE5-B98D7247D7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33" y="1285875"/>
            <a:ext cx="11278891" cy="489108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/>
              <a:t>Особенности: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dirty="0"/>
              <a:t>Иностранный язык (английский) – </a:t>
            </a:r>
            <a:r>
              <a:rPr lang="ru-RU" sz="2000" b="1" dirty="0">
                <a:solidFill>
                  <a:srgbClr val="FF0000"/>
                </a:solidFill>
              </a:rPr>
              <a:t>со 2 класса</a:t>
            </a:r>
            <a:r>
              <a:rPr lang="ru-RU" sz="2000" dirty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b="1" dirty="0"/>
              <a:t>С 4 класса</a:t>
            </a:r>
            <a:r>
              <a:rPr lang="ru-RU" sz="2000" dirty="0"/>
              <a:t> отдельные предметы в </a:t>
            </a:r>
            <a:r>
              <a:rPr lang="ru-RU" sz="2000" b="1" dirty="0"/>
              <a:t>4 аттестации ПОД НАБЛЮДЕНИЕМ</a:t>
            </a:r>
            <a:r>
              <a:rPr lang="ru-RU" sz="2000" dirty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dirty="0"/>
              <a:t>В </a:t>
            </a:r>
            <a:r>
              <a:rPr lang="ru-RU" sz="2000" b="1" dirty="0"/>
              <a:t>4 классе </a:t>
            </a:r>
            <a:r>
              <a:rPr lang="ru-RU" sz="2000" dirty="0"/>
              <a:t>аттестация по предмету </a:t>
            </a:r>
            <a:r>
              <a:rPr lang="ru-RU" sz="2000" b="1" dirty="0"/>
              <a:t>ОКРУЖАЮЩИЙ МИР </a:t>
            </a:r>
            <a:r>
              <a:rPr lang="ru-RU" sz="2000" dirty="0"/>
              <a:t>состоит из 2х частей (письменная часть и онлайн тест);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b="1" dirty="0"/>
              <a:t>С 5 класса</a:t>
            </a:r>
            <a:r>
              <a:rPr lang="ru-RU" sz="2000" dirty="0"/>
              <a:t> ВТОРОЙ ИНОСТРАННЫЙ ЯЗЫК (французский/ немецкий)/РАЗГОВОРНЫЙ АНГЛИЙСКИЙ изучается </a:t>
            </a:r>
            <a:r>
              <a:rPr lang="ru-RU" sz="2000" b="1" dirty="0">
                <a:solidFill>
                  <a:srgbClr val="FF0000"/>
                </a:solidFill>
              </a:rPr>
              <a:t>факультативно</a:t>
            </a:r>
            <a:r>
              <a:rPr lang="ru-RU" sz="2000" dirty="0"/>
              <a:t> (по заявлению родителей);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dirty="0"/>
              <a:t>В </a:t>
            </a:r>
            <a:r>
              <a:rPr lang="ru-RU" sz="2000" b="1" dirty="0"/>
              <a:t>5 классе </a:t>
            </a:r>
            <a:r>
              <a:rPr lang="ru-RU" sz="2000" b="1" dirty="0">
                <a:solidFill>
                  <a:srgbClr val="FF0000"/>
                </a:solidFill>
              </a:rPr>
              <a:t>ВКЛЮЧЁН</a:t>
            </a:r>
            <a:r>
              <a:rPr lang="ru-RU" sz="2000" dirty="0"/>
              <a:t> предмет </a:t>
            </a:r>
            <a:r>
              <a:rPr lang="ru-RU" sz="2000" b="1" dirty="0"/>
              <a:t>ДНКР</a:t>
            </a:r>
            <a:r>
              <a:rPr lang="ru-RU" sz="2000" dirty="0"/>
              <a:t> (Духовно-нравственная культура России) – онлайн-тест (Контрольная работа №4);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dirty="0"/>
              <a:t>В 5 классе </a:t>
            </a:r>
            <a:r>
              <a:rPr lang="ru-RU" sz="2000" b="1" dirty="0">
                <a:solidFill>
                  <a:srgbClr val="FF0000"/>
                </a:solidFill>
              </a:rPr>
              <a:t>ВКЛЮЧЁН</a:t>
            </a:r>
            <a:r>
              <a:rPr lang="ru-RU" sz="2000" dirty="0"/>
              <a:t> предмет </a:t>
            </a:r>
            <a:r>
              <a:rPr lang="ru-RU" sz="2000" b="1" dirty="0"/>
              <a:t>ФУНКЦИОНАЛЬНАЯ ГРАМОТНОСТЬ</a:t>
            </a:r>
            <a:r>
              <a:rPr lang="ru-RU" sz="2000" dirty="0"/>
              <a:t> (диагностическая работа в период аттестации №2);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dirty="0"/>
              <a:t>Предмет </a:t>
            </a:r>
            <a:r>
              <a:rPr lang="ru-RU" sz="2000" b="1" dirty="0"/>
              <a:t>ОБЩЕСТВОЗНАНИЕ</a:t>
            </a:r>
            <a:r>
              <a:rPr lang="ru-RU" sz="2000" dirty="0"/>
              <a:t> изучается с </a:t>
            </a:r>
            <a:r>
              <a:rPr lang="ru-RU" sz="2000" b="1" dirty="0"/>
              <a:t>9 класса</a:t>
            </a:r>
            <a:r>
              <a:rPr lang="ru-RU" sz="2000" dirty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dirty="0"/>
              <a:t>С </a:t>
            </a:r>
            <a:r>
              <a:rPr lang="ru-RU" sz="2000" b="1" dirty="0"/>
              <a:t>7 класса </a:t>
            </a:r>
            <a:r>
              <a:rPr lang="ru-RU" sz="2000" dirty="0"/>
              <a:t>введен предмет </a:t>
            </a:r>
            <a:r>
              <a:rPr lang="ru-RU" sz="2000" b="1" dirty="0"/>
              <a:t>ВЕРОЯТНОСТЬ И СТАТИСТИКА</a:t>
            </a:r>
            <a:r>
              <a:rPr lang="ru-RU" sz="2000" dirty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b="1" dirty="0"/>
              <a:t>УЧЕБНЫЙ ПРОЕКТ: </a:t>
            </a:r>
            <a:r>
              <a:rPr lang="ru-RU" sz="2000" dirty="0"/>
              <a:t>с 2 по 3 класс, в 5-7 классах, </a:t>
            </a:r>
            <a:r>
              <a:rPr lang="ru-RU" sz="2000" b="1" dirty="0"/>
              <a:t>ИНДИВИДУАЛЬНЫЙ ПРОЕКТ:</a:t>
            </a:r>
            <a:r>
              <a:rPr lang="ru-RU" sz="2000" dirty="0"/>
              <a:t> в 10 классе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b="1" dirty="0"/>
              <a:t>С 8 класса</a:t>
            </a:r>
            <a:r>
              <a:rPr lang="ru-RU" sz="2000" dirty="0"/>
              <a:t> РУССКИЙ ЯЗЫК и АЛГЕБРА </a:t>
            </a:r>
            <a:r>
              <a:rPr lang="ru-RU" sz="2000" b="1" dirty="0"/>
              <a:t>вторая</a:t>
            </a:r>
            <a:r>
              <a:rPr lang="ru-RU" sz="2000" dirty="0"/>
              <a:t> и </a:t>
            </a:r>
            <a:r>
              <a:rPr lang="ru-RU" sz="2000" b="1" dirty="0"/>
              <a:t>четвёртая</a:t>
            </a:r>
            <a:r>
              <a:rPr lang="ru-RU" sz="2000" dirty="0"/>
              <a:t> аттестации ПОД НАБЛЮДЕНИЕМ;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dirty="0"/>
              <a:t>Музыка, ИЗО, труд (технология), физкультура, ОРКСЭ, ОБЗР изучаются </a:t>
            </a:r>
            <a:r>
              <a:rPr lang="ru-RU" sz="2000" b="1" dirty="0">
                <a:solidFill>
                  <a:srgbClr val="FF0000"/>
                </a:solidFill>
              </a:rPr>
              <a:t>САМОСТОЯТЕЛЬНО</a:t>
            </a:r>
            <a:r>
              <a:rPr lang="ru-RU" sz="2000" dirty="0"/>
              <a:t>, аттестация 1 раз в год в форме проекта.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61568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C8EC9C8-A21B-10ED-9CC7-489DE5839A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6886" y="1160591"/>
            <a:ext cx="5626914" cy="5317843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28338" y="112415"/>
            <a:ext cx="11903241" cy="6593185"/>
            <a:chOff x="128338" y="112415"/>
            <a:chExt cx="11903241" cy="6593185"/>
          </a:xfrm>
        </p:grpSpPr>
        <p:sp>
          <p:nvSpPr>
            <p:cNvPr id="5" name="Рамка 4">
              <a:extLst>
                <a:ext uri="{FF2B5EF4-FFF2-40B4-BE49-F238E27FC236}">
                  <a16:creationId xmlns:a16="http://schemas.microsoft.com/office/drawing/2014/main" id="{DA09B2F4-8B30-7A43-AA92-68C74BA89FB8}"/>
                </a:ext>
              </a:extLst>
            </p:cNvPr>
            <p:cNvSpPr/>
            <p:nvPr/>
          </p:nvSpPr>
          <p:spPr>
            <a:xfrm>
              <a:off x="128338" y="144379"/>
              <a:ext cx="11903241" cy="6561221"/>
            </a:xfrm>
            <a:prstGeom prst="frame">
              <a:avLst>
                <a:gd name="adj1" fmla="val 2267"/>
              </a:avLst>
            </a:prstGeom>
            <a:gradFill>
              <a:gsLst>
                <a:gs pos="38000">
                  <a:srgbClr val="002060"/>
                </a:gs>
                <a:gs pos="2000">
                  <a:srgbClr val="C00000"/>
                </a:gs>
                <a:gs pos="84000">
                  <a:srgbClr val="002060"/>
                </a:gs>
                <a:gs pos="100000">
                  <a:srgbClr val="C0000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>
                <a:solidFill>
                  <a:schemeClr val="tx1"/>
                </a:solidFill>
              </a:endParaRPr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63565C48-EE17-0248-9CF6-EBCC5160E573}"/>
                </a:ext>
              </a:extLst>
            </p:cNvPr>
            <p:cNvSpPr/>
            <p:nvPr/>
          </p:nvSpPr>
          <p:spPr>
            <a:xfrm>
              <a:off x="413118" y="144379"/>
              <a:ext cx="4242009" cy="64155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400"/>
            </a:p>
          </p:txBody>
        </p:sp>
        <p:pic>
          <p:nvPicPr>
            <p:cNvPr id="7" name="Рисунок 6" descr="Изображение выглядит как объект&#10;&#10;&#10;&#10;Описание создано автоматически">
              <a:extLst>
                <a:ext uri="{FF2B5EF4-FFF2-40B4-BE49-F238E27FC236}">
                  <a16:creationId xmlns:a16="http://schemas.microsoft.com/office/drawing/2014/main" id="{4298B768-A5EC-6E42-A525-3FB8F0797F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5433" y="112415"/>
              <a:ext cx="4055184" cy="56186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5386" y="530513"/>
            <a:ext cx="10515600" cy="621464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/>
              <a:t>Календарно-тематическое планирование (КТП)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21298A94-4B39-4D0F-28F1-BBE80A205A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986234" y="1188568"/>
            <a:ext cx="4509964" cy="4891088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9239B92-A4DE-BD2C-852B-B36D044A0F28}"/>
              </a:ext>
            </a:extLst>
          </p:cNvPr>
          <p:cNvSpPr txBox="1"/>
          <p:nvPr/>
        </p:nvSpPr>
        <p:spPr>
          <a:xfrm>
            <a:off x="5937585" y="4718067"/>
            <a:ext cx="60939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ru-RU" b="1" u="sng" dirty="0"/>
              <a:t>(</a:t>
            </a:r>
            <a:r>
              <a:rPr lang="en-US" altLang="ru-RU" dirty="0">
                <a:hlinkClick r:id="rId5"/>
              </a:rPr>
              <a:t>https://distant.isotm.ru/students/planning/</a:t>
            </a:r>
            <a:r>
              <a:rPr lang="ru-RU" altLang="ru-RU" b="1" u="sng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7629580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740" y="130778"/>
            <a:ext cx="11906520" cy="6596444"/>
          </a:xfrm>
          <a:prstGeom prst="rect">
            <a:avLst/>
          </a:prstGeo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FFA0D38D-25F1-4259-6C1A-39585ED2EB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5879" y="899651"/>
            <a:ext cx="11398289" cy="509533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29281" y="3368142"/>
            <a:ext cx="4620490" cy="291467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Личный кабинет в электронном дневнике</a:t>
            </a:r>
            <a:r>
              <a:rPr lang="ru-RU" dirty="0"/>
              <a:t/>
            </a:r>
            <a:br>
              <a:rPr lang="ru-RU" dirty="0"/>
            </a:br>
            <a:r>
              <a:rPr lang="en-US" dirty="0">
                <a:hlinkClick r:id="rId4"/>
              </a:rPr>
              <a:t>http://isotm.ru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71396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740" y="130778"/>
            <a:ext cx="11906520" cy="659644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7153" y="3117419"/>
            <a:ext cx="4620490" cy="291467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Личный кабинет в электронном дневнике</a:t>
            </a:r>
            <a:r>
              <a:rPr lang="ru-RU" dirty="0"/>
              <a:t/>
            </a:r>
            <a:br>
              <a:rPr lang="ru-RU" dirty="0"/>
            </a:br>
            <a:r>
              <a:rPr lang="en-US" dirty="0">
                <a:hlinkClick r:id="rId3"/>
              </a:rPr>
              <a:t>http://isotm.ru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54209E-77BB-257A-7CD8-822D0E054237}"/>
              </a:ext>
            </a:extLst>
          </p:cNvPr>
          <p:cNvSpPr txBox="1"/>
          <p:nvPr/>
        </p:nvSpPr>
        <p:spPr>
          <a:xfrm>
            <a:off x="5829281" y="825910"/>
            <a:ext cx="5320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/>
              <a:t>РАСПИСАНИЕ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E6E5E47-0758-61EB-172E-11EC1132E475}"/>
              </a:ext>
            </a:extLst>
          </p:cNvPr>
          <p:cNvSpPr txBox="1"/>
          <p:nvPr/>
        </p:nvSpPr>
        <p:spPr>
          <a:xfrm>
            <a:off x="6385878" y="1767263"/>
            <a:ext cx="42073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УРОКИ НАЧИНАЮТСЯ В 8:30!!!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00029" y="1533795"/>
            <a:ext cx="6097505" cy="3874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495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5277</TotalTime>
  <Words>1058</Words>
  <Application>Microsoft Office PowerPoint</Application>
  <PresentationFormat>Широкоэкранный</PresentationFormat>
  <Paragraphs>130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Verdana</vt:lpstr>
      <vt:lpstr>Wingdings</vt:lpstr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ОБУЧЕНИЕ</vt:lpstr>
      <vt:lpstr>Индивидуальный учебный план (ИУП) https://distant.isotm.ru/students/syllabus/ </vt:lpstr>
      <vt:lpstr>Индивидуальный учебный план</vt:lpstr>
      <vt:lpstr>Календарно-тематическое планирование (КТП)</vt:lpstr>
      <vt:lpstr>Личный кабинет в электронном дневнике http://isotm.ru </vt:lpstr>
      <vt:lpstr>Личный кабинет в электронном дневнике http://isotm.ru </vt:lpstr>
      <vt:lpstr>Личный кабинет в электронном дневнике http://isotm.ru </vt:lpstr>
      <vt:lpstr>Презентация PowerPoint</vt:lpstr>
      <vt:lpstr>Презентация PowerPoint</vt:lpstr>
      <vt:lpstr>Презентация PowerPoint</vt:lpstr>
      <vt:lpstr>Сроки загрузки и проверки контрольных работ https://distant.isotm.ru/students/test-papers/ </vt:lpstr>
      <vt:lpstr>Презентация PowerPoint</vt:lpstr>
      <vt:lpstr>Презентация PowerPoint</vt:lpstr>
      <vt:lpstr>Аттестация</vt:lpstr>
      <vt:lpstr>Требования к контрольным работам</vt:lpstr>
      <vt:lpstr>Требования к контрольным работам</vt:lpstr>
      <vt:lpstr>Как успешно пройти аттестацию?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Olga</cp:lastModifiedBy>
  <cp:revision>31</cp:revision>
  <dcterms:modified xsi:type="dcterms:W3CDTF">2026-08-17T20:08:36Z</dcterms:modified>
</cp:coreProperties>
</file>