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85" r:id="rId4"/>
    <p:sldId id="257" r:id="rId5"/>
    <p:sldId id="258" r:id="rId6"/>
    <p:sldId id="259" r:id="rId7"/>
    <p:sldId id="260" r:id="rId8"/>
    <p:sldId id="261" r:id="rId9"/>
    <p:sldId id="262" r:id="rId10"/>
    <p:sldId id="290" r:id="rId11"/>
    <p:sldId id="282" r:id="rId12"/>
    <p:sldId id="283" r:id="rId13"/>
    <p:sldId id="277" r:id="rId14"/>
    <p:sldId id="280" r:id="rId15"/>
    <p:sldId id="278" r:id="rId16"/>
    <p:sldId id="293" r:id="rId17"/>
    <p:sldId id="279" r:id="rId18"/>
    <p:sldId id="291" r:id="rId19"/>
    <p:sldId id="284" r:id="rId20"/>
    <p:sldId id="292" r:id="rId21"/>
    <p:sldId id="286" r:id="rId22"/>
    <p:sldId id="263" r:id="rId23"/>
    <p:sldId id="294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4995" autoAdjust="0"/>
    <p:restoredTop sz="94660"/>
  </p:normalViewPr>
  <p:slideViewPr>
    <p:cSldViewPr snapToGrid="0">
      <p:cViewPr varScale="1">
        <p:scale>
          <a:sx n="93" d="100"/>
          <a:sy n="93" d="100"/>
        </p:scale>
        <p:origin x="5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-180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07B96-C513-467F-86E1-407820F05A83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CB358-6C8E-4C4C-B45B-97EF9FD322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550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07B96-C513-467F-86E1-407820F05A83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CB358-6C8E-4C4C-B45B-97EF9FD322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716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07B96-C513-467F-86E1-407820F05A83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CB358-6C8E-4C4C-B45B-97EF9FD322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354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07B96-C513-467F-86E1-407820F05A83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CB358-6C8E-4C4C-B45B-97EF9FD322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1845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07B96-C513-467F-86E1-407820F05A83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CB358-6C8E-4C4C-B45B-97EF9FD322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9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07B96-C513-467F-86E1-407820F05A83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CB358-6C8E-4C4C-B45B-97EF9FD322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316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07B96-C513-467F-86E1-407820F05A83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CB358-6C8E-4C4C-B45B-97EF9FD322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224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07B96-C513-467F-86E1-407820F05A83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CB358-6C8E-4C4C-B45B-97EF9FD322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9852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07B96-C513-467F-86E1-407820F05A83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CB358-6C8E-4C4C-B45B-97EF9FD322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526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07B96-C513-467F-86E1-407820F05A83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CB358-6C8E-4C4C-B45B-97EF9FD322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18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07B96-C513-467F-86E1-407820F05A83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3CB358-6C8E-4C4C-B45B-97EF9FD322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33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F07B96-C513-467F-86E1-407820F05A83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3CB358-6C8E-4C4C-B45B-97EF9FD322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279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gos.ru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hooloftomorrow.ru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stant.isotm.ru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"/>
            <a:ext cx="12185827" cy="685915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07532" y="2526981"/>
            <a:ext cx="10865475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ТРЕНИНГ ДЛЯ РОДИТЕЛЕЙ</a:t>
            </a:r>
          </a:p>
          <a:p>
            <a:pPr algn="ctr"/>
            <a:r>
              <a:rPr lang="ru-RU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учащихся </a:t>
            </a:r>
          </a:p>
          <a:p>
            <a:pPr algn="ctr"/>
            <a:r>
              <a:rPr lang="ru-RU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заочной формы обучения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18993" y="697521"/>
            <a:ext cx="1115401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Международная школа завтрашнего дня</a:t>
            </a:r>
          </a:p>
          <a:p>
            <a:pPr algn="ctr"/>
            <a:r>
              <a:rPr lang="ru-RU" sz="36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Английская игровая школа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229937" y="6011075"/>
            <a:ext cx="43861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2026-2027 </a:t>
            </a:r>
            <a:r>
              <a:rPr lang="ru-RU" sz="3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уч.г</a:t>
            </a: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ru-RU" sz="36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177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lowchart: Document 11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133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703386" y="62523"/>
            <a:ext cx="3110522" cy="24563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https://distant.isotm.ru</a:t>
            </a:r>
            <a:r>
              <a:rPr lang="en-US" sz="2000" kern="1200" dirty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/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3B88EAD-D318-525E-EB89-926C79DAC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1251" y="296984"/>
            <a:ext cx="8300749" cy="6516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0754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Olga Stolyarchuk\Documents\OLGAS COMPUTER\1- BRANDBOOK\PRESENTATIONS ПРЕЗЕНТАЦИИ\q-0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3969" y="168109"/>
            <a:ext cx="9345641" cy="6607861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65974" y="1279920"/>
            <a:ext cx="11240654" cy="510770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  <a:p>
            <a:pPr marL="27432">
              <a:lnSpc>
                <a:spcPct val="170000"/>
              </a:lnSpc>
            </a:pPr>
            <a:r>
              <a:rPr lang="ru-RU" sz="8600" b="1" dirty="0">
                <a:latin typeface="Verdana" panose="020B0604030504040204" pitchFamily="34" charset="0"/>
                <a:ea typeface="Verdana" panose="020B0604030504040204" pitchFamily="34" charset="0"/>
              </a:rPr>
              <a:t>ЧТО ТАКОЕ ФГОС?</a:t>
            </a:r>
            <a:endParaRPr lang="en-US" sz="86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7432" algn="l">
              <a:lnSpc>
                <a:spcPct val="170000"/>
              </a:lnSpc>
            </a:pPr>
            <a:r>
              <a:rPr lang="ru-RU" sz="8600" b="1" dirty="0">
                <a:latin typeface="Verdana" panose="020B0604030504040204" pitchFamily="34" charset="0"/>
                <a:ea typeface="Verdana" panose="020B0604030504040204" pitchFamily="34" charset="0"/>
              </a:rPr>
              <a:t>Федеральные государственные образовательные стандарты - </a:t>
            </a:r>
            <a:r>
              <a:rPr lang="ru-RU" sz="86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совокупность требований</a:t>
            </a:r>
            <a:r>
              <a:rPr lang="ru-RU" sz="8600" dirty="0">
                <a:latin typeface="Verdana" panose="020B0604030504040204" pitchFamily="34" charset="0"/>
                <a:ea typeface="Verdana" panose="020B0604030504040204" pitchFamily="34" charset="0"/>
              </a:rPr>
              <a:t>, обязательных при реализации </a:t>
            </a:r>
            <a:r>
              <a:rPr lang="ru-RU" sz="8600" b="1" dirty="0">
                <a:latin typeface="Verdana" panose="020B0604030504040204" pitchFamily="34" charset="0"/>
                <a:ea typeface="Verdana" panose="020B0604030504040204" pitchFamily="34" charset="0"/>
              </a:rPr>
              <a:t>основных образовательных программ начального общего, основного общего, среднего (полного) общего</a:t>
            </a:r>
            <a:r>
              <a:rPr lang="ru-RU" sz="8600" dirty="0">
                <a:latin typeface="Verdana" panose="020B0604030504040204" pitchFamily="34" charset="0"/>
                <a:ea typeface="Verdana" panose="020B0604030504040204" pitchFamily="34" charset="0"/>
              </a:rPr>
              <a:t>, начального профессионального, среднего профессионального и высшего профессионального образования </a:t>
            </a:r>
            <a:r>
              <a:rPr lang="ru-RU" sz="8600" b="1" dirty="0">
                <a:latin typeface="Verdana" panose="020B0604030504040204" pitchFamily="34" charset="0"/>
                <a:ea typeface="Verdana" panose="020B0604030504040204" pitchFamily="34" charset="0"/>
              </a:rPr>
              <a:t>образовательными учреждениями, имеющими государственную аккредитацию.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490378" y="368360"/>
            <a:ext cx="28556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www.fgos.ru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9900899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Olga Stolyarchuk\Documents\OLGAS COMPUTER\1- BRANDBOOK\PRESENTATIONS ПРЕЗЕНТАЦИИ\q-0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322" y="-107213"/>
            <a:ext cx="10126054" cy="7159654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97506" y="1042276"/>
            <a:ext cx="11240654" cy="5563476"/>
          </a:xfrm>
        </p:spPr>
        <p:txBody>
          <a:bodyPr>
            <a:noAutofit/>
          </a:bodyPr>
          <a:lstStyle/>
          <a:p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ЗАЧЕМ НУЖНЫ ФГОС?</a:t>
            </a:r>
            <a:endParaRPr lang="en-US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ru-RU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/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Федеральные государственные образовательные стандарты обеспечивают:</a:t>
            </a:r>
            <a:endParaRPr lang="en-US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l"/>
            <a:endParaRPr lang="ru-RU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единство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 образовательного пространства Российской Федерации;</a:t>
            </a:r>
            <a:endParaRPr lang="en-US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ru-RU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преемственность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 основных образовательных программ </a:t>
            </a:r>
            <a:r>
              <a:rPr lang="ru-RU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начального общего, основного общего, среднего (полного) общего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, начального профессионального, среднего профессионального и высшего профессионального образования.</a:t>
            </a:r>
            <a:endParaRPr lang="ru-RU" sz="28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6694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Olga Stolyarchuk\Documents\OLGAS COMPUTER\1- BRANDBOOK\PRESENTATIONS ПРЕЗЕНТАЦИИ\q-0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0"/>
            <a:ext cx="11861800" cy="6607861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8800" y="952890"/>
            <a:ext cx="11049000" cy="470208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</a:pPr>
            <a:r>
              <a:rPr lang="ru-RU" sz="9800" b="1">
                <a:latin typeface="Verdana" panose="020B0604030504040204" pitchFamily="34" charset="0"/>
                <a:ea typeface="Verdana" panose="020B0604030504040204" pitchFamily="34" charset="0"/>
              </a:rPr>
              <a:t>Государственная лицензия и аккредитация</a:t>
            </a:r>
          </a:p>
          <a:p>
            <a:pPr>
              <a:lnSpc>
                <a:spcPct val="170000"/>
              </a:lnSpc>
            </a:pPr>
            <a:r>
              <a:rPr lang="ru-RU" sz="9800" b="1">
                <a:latin typeface="Verdana" panose="020B0604030504040204" pitchFamily="34" charset="0"/>
                <a:ea typeface="Verdana" panose="020B0604030504040204" pitchFamily="34" charset="0"/>
              </a:rPr>
              <a:t> Департамента образования г.Москвы</a:t>
            </a:r>
          </a:p>
          <a:p>
            <a:pPr>
              <a:lnSpc>
                <a:spcPct val="170000"/>
              </a:lnSpc>
            </a:pPr>
            <a:r>
              <a:rPr lang="ru-RU" sz="9800" b="1">
                <a:latin typeface="Verdana" panose="020B0604030504040204" pitchFamily="34" charset="0"/>
                <a:ea typeface="Verdana" panose="020B0604030504040204" pitchFamily="34" charset="0"/>
              </a:rPr>
              <a:t>на начальное, основное и среднее</a:t>
            </a:r>
          </a:p>
          <a:p>
            <a:pPr>
              <a:lnSpc>
                <a:spcPct val="170000"/>
              </a:lnSpc>
            </a:pPr>
            <a:r>
              <a:rPr lang="ru-RU" sz="9800" b="1">
                <a:latin typeface="Verdana" panose="020B0604030504040204" pitchFamily="34" charset="0"/>
                <a:ea typeface="Verdana" panose="020B0604030504040204" pitchFamily="34" charset="0"/>
              </a:rPr>
              <a:t>общее образование для детей</a:t>
            </a:r>
          </a:p>
          <a:p>
            <a:pPr>
              <a:lnSpc>
                <a:spcPct val="170000"/>
              </a:lnSpc>
            </a:pPr>
            <a:r>
              <a:rPr lang="ru-RU" sz="9800" b="1">
                <a:latin typeface="Verdana" panose="020B0604030504040204" pitchFamily="34" charset="0"/>
                <a:ea typeface="Verdana" panose="020B0604030504040204" pitchFamily="34" charset="0"/>
              </a:rPr>
              <a:t>и дополнительное образование</a:t>
            </a:r>
          </a:p>
          <a:p>
            <a:pPr>
              <a:lnSpc>
                <a:spcPct val="170000"/>
              </a:lnSpc>
            </a:pPr>
            <a:r>
              <a:rPr lang="ru-RU" sz="9800" b="1">
                <a:latin typeface="Verdana" panose="020B0604030504040204" pitchFamily="34" charset="0"/>
                <a:ea typeface="Verdana" panose="020B0604030504040204" pitchFamily="34" charset="0"/>
              </a:rPr>
              <a:t> для детей и взрослых</a:t>
            </a:r>
          </a:p>
          <a:p>
            <a:endParaRPr lang="ru-RU" sz="9800" b="1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ru-RU" sz="9800" b="1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Аттестаты государственного образца РФ</a:t>
            </a:r>
          </a:p>
          <a:p>
            <a:endParaRPr lang="ru-RU" b="1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ru-RU" b="1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ru-RU" b="1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7432" algn="l"/>
            <a:endParaRPr lang="ru-RU" sz="3200" b="1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ru-RU" sz="3200" b="1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ru-RU" sz="3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3308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4" name="Rectangle 1043">
            <a:extLst>
              <a:ext uri="{FF2B5EF4-FFF2-40B4-BE49-F238E27FC236}">
                <a16:creationId xmlns:a16="http://schemas.microsoft.com/office/drawing/2014/main" id="{B43B9CA2-4B31-4ACD-9A9F-B8E6C64203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42CF240-091E-00B9-F64A-27EA11C9D1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776" r="1350" b="1"/>
          <a:stretch>
            <a:fillRect/>
          </a:stretch>
        </p:blipFill>
        <p:spPr>
          <a:xfrm>
            <a:off x="8529321" y="10"/>
            <a:ext cx="3662680" cy="3401558"/>
          </a:xfrm>
          <a:custGeom>
            <a:avLst/>
            <a:gdLst/>
            <a:ahLst/>
            <a:cxnLst/>
            <a:rect l="l" t="t" r="r" b="b"/>
            <a:pathLst>
              <a:path w="3662680" h="3401568">
                <a:moveTo>
                  <a:pt x="0" y="0"/>
                </a:moveTo>
                <a:lnTo>
                  <a:pt x="3662680" y="0"/>
                </a:lnTo>
                <a:lnTo>
                  <a:pt x="3662680" y="3401568"/>
                </a:lnTo>
                <a:lnTo>
                  <a:pt x="774527" y="3401568"/>
                </a:lnTo>
                <a:lnTo>
                  <a:pt x="769892" y="3133175"/>
                </a:lnTo>
                <a:cubicBezTo>
                  <a:pt x="732577" y="2055441"/>
                  <a:pt x="492520" y="1056020"/>
                  <a:pt x="104445" y="215033"/>
                </a:cubicBezTo>
                <a:close/>
              </a:path>
            </a:pathLst>
          </a:cu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B7039D9-9082-5725-4B97-576384B91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2" r="9957" b="1"/>
          <a:stretch>
            <a:fillRect/>
          </a:stretch>
        </p:blipFill>
        <p:spPr bwMode="auto">
          <a:xfrm>
            <a:off x="5168354" y="10"/>
            <a:ext cx="4118110" cy="3401558"/>
          </a:xfrm>
          <a:custGeom>
            <a:avLst/>
            <a:gdLst/>
            <a:ahLst/>
            <a:cxnLst/>
            <a:rect l="l" t="t" r="r" b="b"/>
            <a:pathLst>
              <a:path w="4118110" h="3401568">
                <a:moveTo>
                  <a:pt x="0" y="0"/>
                </a:moveTo>
                <a:lnTo>
                  <a:pt x="3343575" y="0"/>
                </a:lnTo>
                <a:lnTo>
                  <a:pt x="3448028" y="215050"/>
                </a:lnTo>
                <a:cubicBezTo>
                  <a:pt x="3836103" y="1056037"/>
                  <a:pt x="4076161" y="2055458"/>
                  <a:pt x="4113475" y="3133192"/>
                </a:cubicBezTo>
                <a:lnTo>
                  <a:pt x="4118110" y="3401568"/>
                </a:lnTo>
                <a:lnTo>
                  <a:pt x="801224" y="3401568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t="24109" r="-1" b="3335"/>
          <a:stretch>
            <a:fillRect/>
          </a:stretch>
        </p:blipFill>
        <p:spPr>
          <a:xfrm>
            <a:off x="5168354" y="3429000"/>
            <a:ext cx="7023646" cy="3401568"/>
          </a:xfrm>
          <a:custGeom>
            <a:avLst/>
            <a:gdLst/>
            <a:ahLst/>
            <a:cxnLst/>
            <a:rect l="l" t="t" r="r" b="b"/>
            <a:pathLst>
              <a:path w="7023646" h="3401568">
                <a:moveTo>
                  <a:pt x="749132" y="0"/>
                </a:moveTo>
                <a:lnTo>
                  <a:pt x="7023646" y="0"/>
                </a:lnTo>
                <a:lnTo>
                  <a:pt x="7023646" y="3401568"/>
                </a:lnTo>
                <a:lnTo>
                  <a:pt x="0" y="3401568"/>
                </a:lnTo>
                <a:lnTo>
                  <a:pt x="79008" y="3238906"/>
                </a:lnTo>
                <a:cubicBezTo>
                  <a:pt x="502362" y="2321466"/>
                  <a:pt x="749563" y="1215476"/>
                  <a:pt x="749563" y="24956"/>
                </a:cubicBezTo>
                <a:close/>
              </a:path>
            </a:pathLst>
          </a:custGeom>
        </p:spPr>
      </p:pic>
      <p:sp useBgFill="1">
        <p:nvSpPr>
          <p:cNvPr id="1046" name="Freeform: Shape 1045">
            <a:extLst>
              <a:ext uri="{FF2B5EF4-FFF2-40B4-BE49-F238E27FC236}">
                <a16:creationId xmlns:a16="http://schemas.microsoft.com/office/drawing/2014/main" id="{33F94DB1-BC5D-454D-845C-7BA3A1F469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32965" cy="6858000"/>
          </a:xfrm>
          <a:custGeom>
            <a:avLst/>
            <a:gdLst>
              <a:gd name="connsiteX0" fmla="*/ 0 w 5932965"/>
              <a:gd name="connsiteY0" fmla="*/ 0 h 6858000"/>
              <a:gd name="connsiteX1" fmla="*/ 5140363 w 5932965"/>
              <a:gd name="connsiteY1" fmla="*/ 0 h 6858000"/>
              <a:gd name="connsiteX2" fmla="*/ 5152943 w 5932965"/>
              <a:gd name="connsiteY2" fmla="*/ 23550 h 6858000"/>
              <a:gd name="connsiteX3" fmla="*/ 5932965 w 5932965"/>
              <a:gd name="connsiteY3" fmla="*/ 3479505 h 6858000"/>
              <a:gd name="connsiteX4" fmla="*/ 5262410 w 5932965"/>
              <a:gd name="connsiteY4" fmla="*/ 6708999 h 6858000"/>
              <a:gd name="connsiteX5" fmla="*/ 5190385 w 5932965"/>
              <a:gd name="connsiteY5" fmla="*/ 6858000 h 6858000"/>
              <a:gd name="connsiteX6" fmla="*/ 0 w 593296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2965" h="6858000">
                <a:moveTo>
                  <a:pt x="0" y="0"/>
                </a:moveTo>
                <a:lnTo>
                  <a:pt x="5140363" y="0"/>
                </a:lnTo>
                <a:lnTo>
                  <a:pt x="5152943" y="23550"/>
                </a:lnTo>
                <a:cubicBezTo>
                  <a:pt x="5642847" y="987256"/>
                  <a:pt x="5932965" y="2183538"/>
                  <a:pt x="5932965" y="3479505"/>
                </a:cubicBezTo>
                <a:cubicBezTo>
                  <a:pt x="5932965" y="4675783"/>
                  <a:pt x="5685764" y="5787121"/>
                  <a:pt x="5262410" y="6708999"/>
                </a:cubicBezTo>
                <a:lnTo>
                  <a:pt x="519038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48" name="Freeform: Shape 1047">
            <a:extLst>
              <a:ext uri="{FF2B5EF4-FFF2-40B4-BE49-F238E27FC236}">
                <a16:creationId xmlns:a16="http://schemas.microsoft.com/office/drawing/2014/main" id="{5676B86F-860B-4586-BCAA-C0650C09B7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922333" cy="6858000"/>
          </a:xfrm>
          <a:custGeom>
            <a:avLst/>
            <a:gdLst>
              <a:gd name="connsiteX0" fmla="*/ 0 w 5922333"/>
              <a:gd name="connsiteY0" fmla="*/ 0 h 6858000"/>
              <a:gd name="connsiteX1" fmla="*/ 5129731 w 5922333"/>
              <a:gd name="connsiteY1" fmla="*/ 0 h 6858000"/>
              <a:gd name="connsiteX2" fmla="*/ 5142311 w 5922333"/>
              <a:gd name="connsiteY2" fmla="*/ 23550 h 6858000"/>
              <a:gd name="connsiteX3" fmla="*/ 5922333 w 5922333"/>
              <a:gd name="connsiteY3" fmla="*/ 3479505 h 6858000"/>
              <a:gd name="connsiteX4" fmla="*/ 5251778 w 5922333"/>
              <a:gd name="connsiteY4" fmla="*/ 6708999 h 6858000"/>
              <a:gd name="connsiteX5" fmla="*/ 5179753 w 5922333"/>
              <a:gd name="connsiteY5" fmla="*/ 6858000 h 6858000"/>
              <a:gd name="connsiteX6" fmla="*/ 0 w 592233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22333" h="6858000">
                <a:moveTo>
                  <a:pt x="0" y="0"/>
                </a:moveTo>
                <a:lnTo>
                  <a:pt x="5129731" y="0"/>
                </a:lnTo>
                <a:lnTo>
                  <a:pt x="5142311" y="23550"/>
                </a:lnTo>
                <a:cubicBezTo>
                  <a:pt x="5632215" y="987256"/>
                  <a:pt x="5922333" y="2183538"/>
                  <a:pt x="5922333" y="3479505"/>
                </a:cubicBezTo>
                <a:cubicBezTo>
                  <a:pt x="5922333" y="4675783"/>
                  <a:pt x="5675132" y="5787121"/>
                  <a:pt x="5251778" y="6708999"/>
                </a:cubicBezTo>
                <a:lnTo>
                  <a:pt x="5179753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056" y="685800"/>
            <a:ext cx="4922338" cy="13255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ru-RU" sz="34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ВЫПУСНИКИ </a:t>
            </a:r>
            <a:br>
              <a:rPr lang="ru-RU" sz="34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4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2025-2026 </a:t>
            </a:r>
            <a:br>
              <a:rPr lang="ru-RU" sz="34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400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учебного года</a:t>
            </a:r>
            <a:endParaRPr lang="en-US" sz="3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0" name="Rectangle 1049">
            <a:extLst>
              <a:ext uri="{FF2B5EF4-FFF2-40B4-BE49-F238E27FC236}">
                <a16:creationId xmlns:a16="http://schemas.microsoft.com/office/drawing/2014/main" id="{8C818ED5-2F56-4171-9445-3AA4F44623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2" name="Rectangle 1051">
            <a:extLst>
              <a:ext uri="{FF2B5EF4-FFF2-40B4-BE49-F238E27FC236}">
                <a16:creationId xmlns:a16="http://schemas.microsoft.com/office/drawing/2014/main" id="{DE74FCE8-866C-4AFA-B45C-FACE2A6094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1" y="2089941"/>
            <a:ext cx="4970439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8055" y="2514600"/>
            <a:ext cx="5250291" cy="366674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9 </a:t>
            </a:r>
            <a:r>
              <a:rPr lang="en-US" sz="2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класс</a:t>
            </a:r>
            <a:r>
              <a:rPr lang="en-US" sz="2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 - 3</a:t>
            </a:r>
            <a:r>
              <a:rPr lang="ru-RU" sz="2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53</a:t>
            </a:r>
            <a:r>
              <a:rPr lang="en-US" sz="2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человек</a:t>
            </a:r>
            <a:r>
              <a:rPr lang="ru-RU" sz="2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55 выпускников получили аттестат с отличием.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000" b="1" cap="none" spc="0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11 </a:t>
            </a:r>
            <a:r>
              <a:rPr lang="en-US" sz="2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класс</a:t>
            </a:r>
            <a:r>
              <a:rPr lang="en-US" sz="2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– </a:t>
            </a:r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259</a:t>
            </a:r>
            <a:r>
              <a:rPr lang="en-US" sz="2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2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человек</a:t>
            </a:r>
            <a:endParaRPr lang="ru-RU" sz="2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Золотую медаль «За успехи в учении» вручили </a:t>
            </a:r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34 выпускникам.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ru-RU" sz="2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Серебряную медаль «За успехи в учении» получили </a:t>
            </a:r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42 выпускника.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ru-RU" sz="2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ru-RU" sz="2000" b="1" cap="none" spc="0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Московской медали «За успехи в обучении» удостоены </a:t>
            </a:r>
            <a:r>
              <a:rPr lang="ru-RU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32</a:t>
            </a:r>
            <a:r>
              <a:rPr lang="ru-RU" sz="2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выпускника.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000" b="1" cap="none" spc="0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821029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Olga Stolyarchuk\Documents\OLGAS COMPUTER\1- BRANDBOOK\PRESENTATIONS ПРЕЗЕНТАЦИИ\q-0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0"/>
            <a:ext cx="11861800" cy="6607861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8800" y="952890"/>
            <a:ext cx="11049000" cy="4702080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70000"/>
              </a:lnSpc>
            </a:pPr>
            <a:r>
              <a:rPr lang="ru-RU" sz="9800" b="1" dirty="0">
                <a:latin typeface="Verdana" panose="020B0604030504040204" pitchFamily="34" charset="0"/>
                <a:ea typeface="Verdana" panose="020B0604030504040204" pitchFamily="34" charset="0"/>
              </a:rPr>
              <a:t>Аккредитация</a:t>
            </a:r>
          </a:p>
          <a:p>
            <a:pPr>
              <a:lnSpc>
                <a:spcPct val="170000"/>
              </a:lnSpc>
            </a:pPr>
            <a:r>
              <a:rPr lang="ru-RU" sz="9800" b="1" dirty="0">
                <a:latin typeface="Verdana" panose="020B0604030504040204" pitchFamily="34" charset="0"/>
                <a:ea typeface="Verdana" panose="020B0604030504040204" pitchFamily="34" charset="0"/>
              </a:rPr>
              <a:t> 2 международных </a:t>
            </a:r>
            <a:r>
              <a:rPr lang="ru-RU" sz="9800" b="1" dirty="0" err="1">
                <a:latin typeface="Verdana" panose="020B0604030504040204" pitchFamily="34" charset="0"/>
                <a:ea typeface="Verdana" panose="020B0604030504040204" pitchFamily="34" charset="0"/>
              </a:rPr>
              <a:t>аккредитационных</a:t>
            </a:r>
            <a:r>
              <a:rPr lang="ru-RU" sz="9800" b="1" dirty="0">
                <a:latin typeface="Verdana" panose="020B0604030504040204" pitchFamily="34" charset="0"/>
                <a:ea typeface="Verdana" panose="020B0604030504040204" pitchFamily="34" charset="0"/>
              </a:rPr>
              <a:t> агентств</a:t>
            </a:r>
          </a:p>
          <a:p>
            <a:endParaRPr lang="ru-RU" sz="9800" b="1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ru-RU" sz="98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Аттестаты из аккредитованной зарубежной организации</a:t>
            </a:r>
          </a:p>
          <a:p>
            <a:endParaRPr lang="ru-RU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ru-RU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ru-RU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7432" algn="l"/>
            <a:endParaRPr lang="ru-RU" sz="32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ru-RU" sz="32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ru-RU" sz="3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58726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31377B-6702-37E4-FBBD-F4BD52E7A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lowchart: Document 11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133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7F7ECFE-2EF2-5B70-FFC7-0A7BDE62818E}"/>
              </a:ext>
            </a:extLst>
          </p:cNvPr>
          <p:cNvSpPr/>
          <p:nvPr/>
        </p:nvSpPr>
        <p:spPr>
          <a:xfrm>
            <a:off x="638175" y="171162"/>
            <a:ext cx="3144471" cy="23711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2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https://distant.isotm.ru</a:t>
            </a:r>
            <a:r>
              <a:rPr lang="en-US" sz="2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/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C7C7794-03F4-8FFB-33D8-E7CDAE2485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8315" y="640080"/>
            <a:ext cx="7106773" cy="557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19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Olga Stolyarchuk\Documents\OLGAS COMPUTER\1- BRANDBOOK\PRESENTATIONS ПРЕЗЕНТАЦИИ\q-0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3969" y="168109"/>
            <a:ext cx="9345641" cy="6607861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04081" y="1815383"/>
            <a:ext cx="8280920" cy="3888432"/>
          </a:xfrm>
        </p:spPr>
        <p:txBody>
          <a:bodyPr>
            <a:normAutofit/>
          </a:bodyPr>
          <a:lstStyle/>
          <a:p>
            <a:endParaRPr lang="ru-RU" dirty="0"/>
          </a:p>
          <a:p>
            <a:r>
              <a:rPr lang="ru-RU" sz="4000" b="1" dirty="0">
                <a:latin typeface="Verdana" panose="020B0604030504040204" pitchFamily="34" charset="0"/>
                <a:ea typeface="Verdana" panose="020B0604030504040204" pitchFamily="34" charset="0"/>
              </a:rPr>
              <a:t>Адрес сайта Международной школы завтрашнего дня</a:t>
            </a:r>
          </a:p>
          <a:p>
            <a:endParaRPr lang="ru-RU" sz="4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US" sz="4000" b="1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www.schooloftomorrow.ru</a:t>
            </a:r>
            <a:r>
              <a:rPr lang="en-US" sz="4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ru-RU" sz="4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7432"/>
            <a:endParaRPr lang="ru-RU" sz="3200" b="1" dirty="0"/>
          </a:p>
          <a:p>
            <a:pPr marL="541782" indent="-514350"/>
            <a:endParaRPr lang="ru-RU" sz="3200" b="1" dirty="0"/>
          </a:p>
          <a:p>
            <a:endParaRPr lang="ru-RU" sz="3200" b="1" dirty="0"/>
          </a:p>
          <a:p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4775546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126952" y="6146683"/>
            <a:ext cx="63706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https://schooloftomorrow.ru/</a:t>
            </a:r>
            <a:endParaRPr lang="ru-RU" sz="2800" b="1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285" y="46446"/>
            <a:ext cx="10632843" cy="596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2477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Olga Stolyarchuk\Documents\OLGAS COMPUTER\1- BRANDBOOK\PRESENTATIONS ПРЕЗЕНТАЦИИ\q-0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3969" y="168109"/>
            <a:ext cx="9345641" cy="6607861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56329" y="1983548"/>
            <a:ext cx="8280920" cy="3888432"/>
          </a:xfrm>
        </p:spPr>
        <p:txBody>
          <a:bodyPr>
            <a:normAutofit/>
          </a:bodyPr>
          <a:lstStyle/>
          <a:p>
            <a:endParaRPr lang="ru-RU" dirty="0"/>
          </a:p>
          <a:p>
            <a:r>
              <a:rPr lang="ru-RU" sz="4000" b="1" dirty="0">
                <a:latin typeface="Verdana" panose="020B0604030504040204" pitchFamily="34" charset="0"/>
                <a:ea typeface="Verdana" panose="020B0604030504040204" pitchFamily="34" charset="0"/>
              </a:rPr>
              <a:t>Адрес сайта отделения заочной формы обучения МШЗД</a:t>
            </a:r>
          </a:p>
          <a:p>
            <a:r>
              <a:rPr lang="ru-RU" sz="4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r>
              <a:rPr lang="en-US" sz="4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4000" b="1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www.distant.isotm.ru</a:t>
            </a:r>
            <a:endParaRPr lang="en-US" sz="4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US" sz="4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ru-RU" sz="4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7432"/>
            <a:endParaRPr lang="ru-RU" sz="3200" b="1" dirty="0"/>
          </a:p>
          <a:p>
            <a:pPr marL="541782" indent="-514350"/>
            <a:endParaRPr lang="ru-RU" sz="3200" b="1" dirty="0"/>
          </a:p>
          <a:p>
            <a:endParaRPr lang="ru-RU" sz="3200" b="1" dirty="0"/>
          </a:p>
          <a:p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546214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"/>
            <a:ext cx="12185827" cy="685915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20750" y="1389402"/>
            <a:ext cx="10350500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Отделение заочной формы обучения:</a:t>
            </a:r>
          </a:p>
          <a:p>
            <a:endParaRPr lang="ru-RU" sz="3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участники </a:t>
            </a:r>
          </a:p>
          <a:p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		взаимоотношения 										сотрудничество</a:t>
            </a:r>
            <a:r>
              <a:rPr lang="ru-RU" sz="3600" b="1" dirty="0"/>
              <a:t>.</a:t>
            </a:r>
            <a:endParaRPr lang="ru-RU" sz="36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07390" y="5097480"/>
            <a:ext cx="8533939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Ольга Анатольевна Столярчук,</a:t>
            </a:r>
          </a:p>
          <a:p>
            <a:pPr algn="r"/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соучредитель, заместитель директора</a:t>
            </a:r>
          </a:p>
          <a:p>
            <a:pPr algn="r"/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по учебно-воспитательной работе</a:t>
            </a:r>
            <a:endParaRPr lang="ru-RU" sz="24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549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Document 15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8482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750277" y="171162"/>
            <a:ext cx="3055815" cy="23711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2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https://distant.isotm.ru/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8302" y="765639"/>
            <a:ext cx="7889745" cy="539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0720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" y="-1158"/>
            <a:ext cx="12185827" cy="685915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50059" y="2423875"/>
            <a:ext cx="103505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Отделение заочной формы обучения:</a:t>
            </a:r>
          </a:p>
          <a:p>
            <a:endParaRPr lang="ru-RU" sz="3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ВЗАИМООТНОШЕНИЯ</a:t>
            </a:r>
            <a:endParaRPr lang="ru-RU" sz="36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5296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Olga Stolyarchuk\Documents\OLGAS COMPUTER\1- BRANDBOOK\PRESENTATIONS ПРЕЗЕНТАЦИИ\q-0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3969" y="214291"/>
            <a:ext cx="9345641" cy="6607861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52945" y="1484784"/>
            <a:ext cx="10372437" cy="3888432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  <a:p>
            <a:r>
              <a:rPr lang="ru-RU" sz="4000" b="1" dirty="0">
                <a:latin typeface="Verdana" panose="020B0604030504040204" pitchFamily="34" charset="0"/>
                <a:ea typeface="Verdana" panose="020B0604030504040204" pitchFamily="34" charset="0"/>
              </a:rPr>
              <a:t>ДОГОВОР ОБ ОБУЧЕНИИ</a:t>
            </a:r>
          </a:p>
          <a:p>
            <a:r>
              <a:rPr lang="ru-RU" sz="3500" b="1" dirty="0">
                <a:latin typeface="Verdana" panose="020B0604030504040204" pitchFamily="34" charset="0"/>
                <a:ea typeface="Verdana" panose="020B0604030504040204" pitchFamily="34" charset="0"/>
              </a:rPr>
              <a:t>в Международной школе завтрашнего дня</a:t>
            </a:r>
          </a:p>
          <a:p>
            <a:endParaRPr lang="ru-RU" sz="40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4000" b="1" dirty="0">
                <a:latin typeface="Verdana" panose="020B0604030504040204" pitchFamily="34" charset="0"/>
                <a:ea typeface="Verdana" panose="020B0604030504040204" pitchFamily="34" charset="0"/>
              </a:rPr>
              <a:t>Предмет договора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4000" b="1" dirty="0">
                <a:latin typeface="Verdana" panose="020B0604030504040204" pitchFamily="34" charset="0"/>
                <a:ea typeface="Verdana" panose="020B0604030504040204" pitchFamily="34" charset="0"/>
              </a:rPr>
              <a:t>Обязательства сторон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ru-RU" sz="4000" b="1" dirty="0">
                <a:latin typeface="Verdana" panose="020B0604030504040204" pitchFamily="34" charset="0"/>
                <a:ea typeface="Verdana" panose="020B0604030504040204" pitchFamily="34" charset="0"/>
              </a:rPr>
              <a:t>Права сторон</a:t>
            </a:r>
          </a:p>
          <a:p>
            <a:pPr marL="27432"/>
            <a:endParaRPr lang="ru-RU" sz="3200" b="1" dirty="0"/>
          </a:p>
          <a:p>
            <a:pPr marL="541782" indent="-514350"/>
            <a:endParaRPr lang="ru-RU" sz="3200" b="1" dirty="0"/>
          </a:p>
          <a:p>
            <a:endParaRPr lang="ru-RU" sz="3200" b="1" dirty="0"/>
          </a:p>
          <a:p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17877598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8A85EE-FEB9-A47C-2DCD-29D0D1B47E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CFC37F-65D0-A637-6793-FD99EDF321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BA5E761-0BB0-1104-0138-92B167FED7F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6FD81BA-F906-ABD5-948B-9A9C2219A9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"/>
            <a:ext cx="12185827" cy="6859158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1EEA908-0F89-0D84-A185-67C59C2BC7E8}"/>
              </a:ext>
            </a:extLst>
          </p:cNvPr>
          <p:cNvSpPr/>
          <p:nvPr/>
        </p:nvSpPr>
        <p:spPr>
          <a:xfrm>
            <a:off x="807532" y="2526981"/>
            <a:ext cx="10865475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ТРЕНИНГ ДЛЯ РОДИТЕЛЕЙ</a:t>
            </a:r>
          </a:p>
          <a:p>
            <a:pPr algn="ctr"/>
            <a:r>
              <a:rPr lang="ru-RU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учащихся </a:t>
            </a:r>
          </a:p>
          <a:p>
            <a:pPr algn="ctr"/>
            <a:r>
              <a:rPr lang="ru-RU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заочной формы обучения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81067E5-8050-940D-8F1C-E727238C6E6B}"/>
              </a:ext>
            </a:extLst>
          </p:cNvPr>
          <p:cNvSpPr/>
          <p:nvPr/>
        </p:nvSpPr>
        <p:spPr>
          <a:xfrm>
            <a:off x="518993" y="697521"/>
            <a:ext cx="1115401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Международная школа завтрашнего дня</a:t>
            </a:r>
          </a:p>
          <a:p>
            <a:pPr algn="ctr"/>
            <a:r>
              <a:rPr lang="ru-RU" sz="36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Английская игровая школа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65AC6-72DD-67DA-4D73-4711C9D02854}"/>
              </a:ext>
            </a:extLst>
          </p:cNvPr>
          <p:cNvSpPr/>
          <p:nvPr/>
        </p:nvSpPr>
        <p:spPr>
          <a:xfrm>
            <a:off x="4229937" y="6011075"/>
            <a:ext cx="438613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202</a:t>
            </a:r>
            <a:r>
              <a:rPr lang="en-US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6</a:t>
            </a: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-202</a:t>
            </a:r>
            <a:r>
              <a:rPr lang="en-US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7</a:t>
            </a:r>
            <a:r>
              <a:rPr lang="ru-RU" sz="36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3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уч.г</a:t>
            </a: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ru-RU" sz="36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04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" y="-1158"/>
            <a:ext cx="12185827" cy="685915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50059" y="2423875"/>
            <a:ext cx="103505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Отделение заочной формы обучения:</a:t>
            </a:r>
          </a:p>
          <a:p>
            <a:endParaRPr lang="ru-RU" sz="3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ОСНОВОПОЛАГАЮЩИЕ ДОКУМЕНТЫ</a:t>
            </a:r>
            <a:r>
              <a:rPr lang="ru-RU" sz="3600" b="1" dirty="0"/>
              <a:t>.</a:t>
            </a:r>
            <a:endParaRPr lang="ru-RU" sz="36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695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Olga Stolyarchuk\Documents\OLGAS COMPUTER\1- BRANDBOOK\PRESENTATIONS ПРЕЗЕНТАЦИИ\q-0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9345" y="250139"/>
            <a:ext cx="11634355" cy="660786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571744"/>
            <a:ext cx="10541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latin typeface="Verdana" panose="020B0604030504040204" pitchFamily="34" charset="0"/>
                <a:ea typeface="Verdana" panose="020B0604030504040204" pitchFamily="34" charset="0"/>
              </a:rPr>
              <a:t>Федеральный закон </a:t>
            </a:r>
            <a:br>
              <a:rPr lang="ru-RU" sz="31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3100" b="1" dirty="0">
                <a:latin typeface="Verdana" panose="020B0604030504040204" pitchFamily="34" charset="0"/>
                <a:ea typeface="Verdana" panose="020B0604030504040204" pitchFamily="34" charset="0"/>
              </a:rPr>
              <a:t>«Об образовании в Российской Федерации» </a:t>
            </a:r>
            <a:br>
              <a:rPr lang="ru-RU" sz="31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3100" b="1" dirty="0">
                <a:latin typeface="Verdana" panose="020B0604030504040204" pitchFamily="34" charset="0"/>
                <a:ea typeface="Verdana" panose="020B0604030504040204" pitchFamily="34" charset="0"/>
              </a:rPr>
              <a:t>№ 273-ФЗ</a:t>
            </a:r>
            <a:r>
              <a:rPr lang="ru-RU" sz="3600" b="1" dirty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ru-RU" sz="36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ru-RU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4500" y="3714744"/>
            <a:ext cx="11195050" cy="2214578"/>
          </a:xfrm>
        </p:spPr>
        <p:txBody>
          <a:bodyPr>
            <a:normAutofit/>
          </a:bodyPr>
          <a:lstStyle/>
          <a:p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Принят Государственной Думой РФ </a:t>
            </a:r>
          </a:p>
          <a:p>
            <a:pPr marL="0" indent="0">
              <a:buNone/>
            </a:pP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  21 декабря 2012 года</a:t>
            </a:r>
          </a:p>
          <a:p>
            <a:pPr marL="0" indent="0">
              <a:buNone/>
            </a:pPr>
            <a:endParaRPr lang="ru-RU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Вступил в силу 1 сентября 2013 года</a:t>
            </a:r>
          </a:p>
        </p:txBody>
      </p:sp>
    </p:spTree>
    <p:extLst>
      <p:ext uri="{BB962C8B-B14F-4D97-AF65-F5344CB8AC3E}">
        <p14:creationId xmlns:p14="http://schemas.microsoft.com/office/powerpoint/2010/main" val="2125122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Olga Stolyarchuk\Documents\OLGAS COMPUTER\1- BRANDBOOK\PRESENTATIONS ПРЕЗЕНТАЦИИ\q-0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745" y="214291"/>
            <a:ext cx="11507355" cy="6607861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11200" y="1644641"/>
            <a:ext cx="110363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Статья 1. Предмет регулирования настоящего Федерального закона</a:t>
            </a:r>
          </a:p>
          <a:p>
            <a:r>
              <a:rPr lang="ru-RU" sz="2800" dirty="0">
                <a:latin typeface="Verdana" panose="020B0604030504040204" pitchFamily="34" charset="0"/>
                <a:ea typeface="Verdana" panose="020B0604030504040204" pitchFamily="34" charset="0"/>
              </a:rPr>
              <a:t>1. Предметом регулирования настоящего Федерального закона являются </a:t>
            </a:r>
            <a:r>
              <a:rPr lang="ru-RU" sz="28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общественные отношения, </a:t>
            </a:r>
            <a:r>
              <a:rPr lang="ru-RU" sz="2800" dirty="0">
                <a:latin typeface="Verdana" panose="020B0604030504040204" pitchFamily="34" charset="0"/>
                <a:ea typeface="Verdana" panose="020B0604030504040204" pitchFamily="34" charset="0"/>
              </a:rPr>
              <a:t>возникающие в сфере образования в связи с </a:t>
            </a:r>
            <a:r>
              <a:rPr lang="ru-RU" sz="2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реализацией права </a:t>
            </a:r>
            <a:r>
              <a:rPr lang="ru-RU" sz="2800" dirty="0">
                <a:latin typeface="Verdana" panose="020B0604030504040204" pitchFamily="34" charset="0"/>
                <a:ea typeface="Verdana" panose="020B0604030504040204" pitchFamily="34" charset="0"/>
              </a:rPr>
              <a:t>на образование, </a:t>
            </a:r>
            <a:r>
              <a:rPr lang="ru-RU" sz="2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обеспечением государственных гарантий прав и свобод </a:t>
            </a:r>
            <a:r>
              <a:rPr lang="ru-RU" sz="2800" dirty="0">
                <a:latin typeface="Verdana" panose="020B0604030504040204" pitchFamily="34" charset="0"/>
                <a:ea typeface="Verdana" panose="020B0604030504040204" pitchFamily="34" charset="0"/>
              </a:rPr>
              <a:t>человека в сфере образования и </a:t>
            </a:r>
            <a:r>
              <a:rPr lang="ru-RU" sz="2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созданием условий </a:t>
            </a:r>
            <a:r>
              <a:rPr lang="ru-RU" sz="2800" dirty="0">
                <a:latin typeface="Verdana" panose="020B0604030504040204" pitchFamily="34" charset="0"/>
                <a:ea typeface="Verdana" panose="020B0604030504040204" pitchFamily="34" charset="0"/>
              </a:rPr>
              <a:t>для реализации права на образование.</a:t>
            </a:r>
          </a:p>
        </p:txBody>
      </p:sp>
    </p:spTree>
    <p:extLst>
      <p:ext uri="{BB962C8B-B14F-4D97-AF65-F5344CB8AC3E}">
        <p14:creationId xmlns:p14="http://schemas.microsoft.com/office/powerpoint/2010/main" val="1113372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Olga Stolyarchuk\Documents\OLGAS COMPUTER\1- BRANDBOOK\PRESENTATIONS ПРЕЗЕНТАЦИИ\q-0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01" y="88900"/>
            <a:ext cx="12380975" cy="69342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500" y="624981"/>
            <a:ext cx="11277600" cy="5786478"/>
          </a:xfrm>
        </p:spPr>
        <p:txBody>
          <a:bodyPr>
            <a:normAutofit lnSpcReduction="10000"/>
          </a:bodyPr>
          <a:lstStyle/>
          <a:p>
            <a:endParaRPr lang="ru-RU" dirty="0"/>
          </a:p>
          <a:p>
            <a:pPr algn="r"/>
            <a:r>
              <a:rPr lang="ru-RU" sz="2600" b="1" dirty="0">
                <a:latin typeface="Verdana" panose="020B0604030504040204" pitchFamily="34" charset="0"/>
                <a:ea typeface="Verdana" panose="020B0604030504040204" pitchFamily="34" charset="0"/>
              </a:rPr>
              <a:t>Статья 17 </a:t>
            </a:r>
          </a:p>
          <a:p>
            <a:r>
              <a:rPr lang="ru-RU" sz="3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Способы получения образования</a:t>
            </a:r>
            <a:r>
              <a:rPr lang="ru-RU" sz="3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r>
              <a:rPr lang="ru-RU" sz="32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30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 формы обучения</a:t>
            </a:r>
          </a:p>
          <a:p>
            <a:r>
              <a:rPr lang="ru-RU" sz="3000" b="1" dirty="0">
                <a:latin typeface="Verdana" panose="020B0604030504040204" pitchFamily="34" charset="0"/>
                <a:ea typeface="Verdana" panose="020B0604030504040204" pitchFamily="34" charset="0"/>
              </a:rPr>
              <a:t>В РФ образование может быть получено:</a:t>
            </a:r>
          </a:p>
          <a:p>
            <a:pPr marL="541782" indent="-514350">
              <a:buFont typeface="+mj-lt"/>
              <a:buAutoNum type="arabicPeriod"/>
            </a:pPr>
            <a:r>
              <a:rPr lang="ru-RU" sz="3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 организации, </a:t>
            </a:r>
          </a:p>
          <a:p>
            <a:pPr marL="27432"/>
            <a:r>
              <a:rPr lang="ru-RU" sz="2200" b="1" dirty="0">
                <a:latin typeface="Verdana" panose="020B0604030504040204" pitchFamily="34" charset="0"/>
                <a:ea typeface="Verdana" panose="020B0604030504040204" pitchFamily="34" charset="0"/>
              </a:rPr>
              <a:t>осуществляющей образовательную деятельность, </a:t>
            </a:r>
            <a:endParaRPr lang="en-US" sz="2200" b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41782" indent="-514350"/>
            <a:r>
              <a:rPr lang="ru-RU" sz="30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 очной, очно-заочной и заочной  форме</a:t>
            </a:r>
          </a:p>
          <a:p>
            <a:pPr marL="541782" indent="-514350">
              <a:buAutoNum type="arabicPeriod" startAt="2"/>
            </a:pPr>
            <a:r>
              <a:rPr lang="ru-RU" sz="3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Вне организации, </a:t>
            </a:r>
          </a:p>
          <a:p>
            <a:pPr marL="27432"/>
            <a:r>
              <a:rPr lang="ru-RU" sz="2200" b="1" dirty="0">
                <a:latin typeface="Verdana" panose="020B0604030504040204" pitchFamily="34" charset="0"/>
                <a:ea typeface="Verdana" panose="020B0604030504040204" pitchFamily="34" charset="0"/>
              </a:rPr>
              <a:t>осуществляющей</a:t>
            </a:r>
            <a:r>
              <a:rPr lang="ru-RU" sz="3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2200" b="1" dirty="0">
                <a:latin typeface="Verdana" panose="020B0604030504040204" pitchFamily="34" charset="0"/>
                <a:ea typeface="Verdana" panose="020B0604030504040204" pitchFamily="34" charset="0"/>
              </a:rPr>
              <a:t>образовательную</a:t>
            </a:r>
            <a:r>
              <a:rPr lang="ru-RU" sz="30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2200" b="1" dirty="0">
                <a:latin typeface="Verdana" panose="020B0604030504040204" pitchFamily="34" charset="0"/>
                <a:ea typeface="Verdana" panose="020B0604030504040204" pitchFamily="34" charset="0"/>
              </a:rPr>
              <a:t>деятельность,</a:t>
            </a:r>
          </a:p>
          <a:p>
            <a:pPr marL="541782" indent="-514350"/>
            <a:r>
              <a:rPr lang="ru-RU" sz="30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 форме семейного образования </a:t>
            </a:r>
          </a:p>
          <a:p>
            <a:pPr marL="541782" indent="-514350"/>
            <a:r>
              <a:rPr lang="ru-RU" sz="30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и самообразования</a:t>
            </a:r>
          </a:p>
          <a:p>
            <a:pPr marL="541782" indent="-514350">
              <a:buFont typeface="+mj-lt"/>
              <a:buAutoNum type="arabicPeriod"/>
            </a:pPr>
            <a:endParaRPr lang="ru-RU" sz="3200" b="1" dirty="0"/>
          </a:p>
          <a:p>
            <a:pPr marL="541782" indent="-514350"/>
            <a:endParaRPr lang="ru-RU" sz="3200" b="1" dirty="0"/>
          </a:p>
          <a:p>
            <a:endParaRPr lang="ru-RU" sz="3200" b="1" dirty="0"/>
          </a:p>
          <a:p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2377860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Olga Stolyarchuk\Documents\OLGAS COMPUTER\1- BRANDBOOK\PRESENTATIONS ПРЕЗЕНТАЦИИ\q-0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000" y="214291"/>
            <a:ext cx="11861800" cy="6607861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6400" y="624981"/>
            <a:ext cx="9938072" cy="5786478"/>
          </a:xfrm>
        </p:spPr>
        <p:txBody>
          <a:bodyPr>
            <a:normAutofit/>
          </a:bodyPr>
          <a:lstStyle/>
          <a:p>
            <a:endParaRPr lang="ru-RU" dirty="0"/>
          </a:p>
          <a:p>
            <a:pPr algn="r"/>
            <a:r>
              <a:rPr lang="ru-RU" sz="2600" b="1" dirty="0">
                <a:latin typeface="Verdana" panose="020B0604030504040204" pitchFamily="34" charset="0"/>
                <a:ea typeface="Verdana" panose="020B0604030504040204" pitchFamily="34" charset="0"/>
              </a:rPr>
              <a:t>Статья 17 </a:t>
            </a:r>
          </a:p>
          <a:p>
            <a:pPr marL="27432"/>
            <a:r>
              <a:rPr lang="ru-RU" sz="32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Получение образования вне организации, </a:t>
            </a:r>
          </a:p>
          <a:p>
            <a:pPr marL="27432"/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осуществляющей</a:t>
            </a:r>
            <a:r>
              <a:rPr lang="ru-RU" sz="32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образовательную</a:t>
            </a:r>
            <a:r>
              <a:rPr lang="ru-RU" sz="3200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деятельность,</a:t>
            </a:r>
          </a:p>
          <a:p>
            <a:pPr marL="541782" indent="-514350"/>
            <a:r>
              <a:rPr lang="ru-RU" sz="3200" b="1" dirty="0">
                <a:latin typeface="Verdana" panose="020B0604030504040204" pitchFamily="34" charset="0"/>
                <a:ea typeface="Verdana" panose="020B0604030504040204" pitchFamily="34" charset="0"/>
              </a:rPr>
              <a:t>может осуществляться в форме:</a:t>
            </a:r>
          </a:p>
          <a:p>
            <a:pPr marL="541782" indent="-514350"/>
            <a:endParaRPr lang="ru-RU" sz="3200" b="1" dirty="0">
              <a:solidFill>
                <a:schemeClr val="tx2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41782" indent="-514350" algn="l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семейного образования (1-11 класс) </a:t>
            </a:r>
          </a:p>
          <a:p>
            <a:pPr marL="541782" indent="-514350" algn="l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самообразования (10-11 класс)</a:t>
            </a:r>
          </a:p>
          <a:p>
            <a:pPr marL="541782" indent="-514350" algn="l">
              <a:buFont typeface="+mj-lt"/>
              <a:buAutoNum type="arabicPeriod"/>
            </a:pPr>
            <a:endParaRPr lang="ru-RU" sz="3200" b="1" dirty="0">
              <a:solidFill>
                <a:srgbClr val="0070C0"/>
              </a:solidFill>
            </a:endParaRPr>
          </a:p>
          <a:p>
            <a:pPr marL="541782" indent="-514350"/>
            <a:endParaRPr lang="ru-RU" sz="3200" b="1" dirty="0"/>
          </a:p>
          <a:p>
            <a:endParaRPr lang="ru-RU" sz="3200" b="1" dirty="0"/>
          </a:p>
          <a:p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318367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Olga Stolyarchuk\Documents\OLGAS COMPUTER\1- BRANDBOOK\PRESENTATIONS ПРЕЗЕНТАЦИИ\q-0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000" y="139700"/>
            <a:ext cx="11595100" cy="6824297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1800" y="267463"/>
            <a:ext cx="11150600" cy="6171437"/>
          </a:xfrm>
        </p:spPr>
        <p:txBody>
          <a:bodyPr>
            <a:normAutofit/>
          </a:bodyPr>
          <a:lstStyle/>
          <a:p>
            <a:endParaRPr lang="ru-RU" dirty="0"/>
          </a:p>
          <a:p>
            <a:pPr algn="r"/>
            <a:r>
              <a:rPr lang="ru-RU" sz="2600" b="1" dirty="0">
                <a:latin typeface="Verdana" panose="020B0604030504040204" pitchFamily="34" charset="0"/>
                <a:ea typeface="Verdana" panose="020B0604030504040204" pitchFamily="34" charset="0"/>
              </a:rPr>
              <a:t>Статья 17 </a:t>
            </a:r>
          </a:p>
          <a:p>
            <a:pPr marL="27432"/>
            <a:r>
              <a:rPr lang="ru-RU" sz="32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Получение образования в организации, </a:t>
            </a:r>
          </a:p>
          <a:p>
            <a:pPr marL="27432"/>
            <a:r>
              <a:rPr lang="ru-RU" sz="3200" b="1" dirty="0">
                <a:latin typeface="Verdana" panose="020B0604030504040204" pitchFamily="34" charset="0"/>
                <a:ea typeface="Verdana" panose="020B0604030504040204" pitchFamily="34" charset="0"/>
              </a:rPr>
              <a:t>осуществляющей</a:t>
            </a:r>
            <a:r>
              <a:rPr lang="ru-RU" sz="3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3200" b="1" dirty="0">
                <a:latin typeface="Verdana" panose="020B0604030504040204" pitchFamily="34" charset="0"/>
                <a:ea typeface="Verdana" panose="020B0604030504040204" pitchFamily="34" charset="0"/>
              </a:rPr>
              <a:t>образовательную</a:t>
            </a:r>
            <a:r>
              <a:rPr lang="ru-RU" sz="3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ru-RU" sz="3200" b="1" dirty="0">
                <a:latin typeface="Verdana" panose="020B0604030504040204" pitchFamily="34" charset="0"/>
                <a:ea typeface="Verdana" panose="020B0604030504040204" pitchFamily="34" charset="0"/>
              </a:rPr>
              <a:t>деятельность,</a:t>
            </a:r>
          </a:p>
          <a:p>
            <a:pPr marL="541782" indent="-514350"/>
            <a:r>
              <a:rPr lang="ru-RU" sz="3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может осуществляться </a:t>
            </a:r>
          </a:p>
          <a:p>
            <a:pPr marL="541782" indent="-514350"/>
            <a:r>
              <a:rPr lang="ru-RU" sz="3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для учащихся 1-11 классов</a:t>
            </a:r>
          </a:p>
          <a:p>
            <a:pPr marL="541782" indent="-514350"/>
            <a:r>
              <a:rPr lang="ru-RU" sz="3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 следующих формах:</a:t>
            </a:r>
          </a:p>
          <a:p>
            <a:pPr marL="541782" indent="-514350"/>
            <a:endParaRPr lang="ru-RU" sz="32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41782" indent="-514350"/>
            <a:endParaRPr lang="ru-RU" sz="2000" b="1" dirty="0">
              <a:solidFill>
                <a:schemeClr val="tx2"/>
              </a:solidFill>
            </a:endParaRPr>
          </a:p>
          <a:p>
            <a:pPr marL="541782" indent="-514350" algn="l">
              <a:buFont typeface="Arial" panose="020B0604020202020204" pitchFamily="34" charset="0"/>
              <a:buChar char="•"/>
            </a:pPr>
            <a:endParaRPr lang="ru-RU" b="1" dirty="0">
              <a:solidFill>
                <a:schemeClr val="tx2"/>
              </a:solidFill>
            </a:endParaRPr>
          </a:p>
          <a:p>
            <a:pPr marL="541782" indent="-514350"/>
            <a:endParaRPr lang="ru-RU" sz="3200" b="1" dirty="0">
              <a:solidFill>
                <a:schemeClr val="tx2"/>
              </a:solidFill>
            </a:endParaRPr>
          </a:p>
          <a:p>
            <a:pPr marL="541782" indent="-514350">
              <a:buFont typeface="+mj-lt"/>
              <a:buAutoNum type="arabicPeriod"/>
            </a:pPr>
            <a:endParaRPr lang="ru-RU" sz="3200" b="1" dirty="0"/>
          </a:p>
          <a:p>
            <a:pPr marL="541782" indent="-514350"/>
            <a:endParaRPr lang="ru-RU" sz="3200" b="1" dirty="0"/>
          </a:p>
          <a:p>
            <a:endParaRPr lang="ru-RU" sz="3200" b="1" dirty="0"/>
          </a:p>
          <a:p>
            <a:endParaRPr lang="ru-RU" sz="3200" b="1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727450" y="4506582"/>
            <a:ext cx="5435600" cy="130655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  <a:p>
            <a:pPr algn="r"/>
            <a:endParaRPr lang="ru-RU" sz="2600" b="1" dirty="0"/>
          </a:p>
          <a:p>
            <a:pPr marL="1170432" indent="-1143000" algn="l">
              <a:buFont typeface="Arial" panose="020B0604020202020204" pitchFamily="34" charset="0"/>
              <a:buChar char="•"/>
            </a:pPr>
            <a:r>
              <a:rPr lang="ru-RU" sz="12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очная</a:t>
            </a:r>
          </a:p>
          <a:p>
            <a:pPr marL="1170432" indent="-1143000" algn="l">
              <a:buFont typeface="Arial" panose="020B0604020202020204" pitchFamily="34" charset="0"/>
              <a:buChar char="•"/>
            </a:pPr>
            <a:r>
              <a:rPr lang="ru-RU" sz="12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очно-заочная</a:t>
            </a:r>
          </a:p>
          <a:p>
            <a:pPr marL="1170432" indent="-1143000" algn="l">
              <a:buFont typeface="Arial" panose="020B0604020202020204" pitchFamily="34" charset="0"/>
              <a:buChar char="•"/>
            </a:pPr>
            <a:r>
              <a:rPr lang="ru-RU" sz="12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заочная </a:t>
            </a:r>
          </a:p>
          <a:p>
            <a:pPr marL="541782" indent="-514350"/>
            <a:endParaRPr lang="ru-RU" sz="32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41782" indent="-514350"/>
            <a:endParaRPr lang="ru-RU" sz="2000" b="1" dirty="0">
              <a:solidFill>
                <a:schemeClr val="tx2"/>
              </a:solidFill>
            </a:endParaRPr>
          </a:p>
          <a:p>
            <a:pPr marL="541782" indent="-514350" algn="l">
              <a:buFont typeface="Arial" panose="020B0604020202020204" pitchFamily="34" charset="0"/>
              <a:buChar char="•"/>
            </a:pPr>
            <a:endParaRPr lang="ru-RU" b="1" dirty="0">
              <a:solidFill>
                <a:schemeClr val="tx2"/>
              </a:solidFill>
            </a:endParaRPr>
          </a:p>
          <a:p>
            <a:pPr marL="541782" indent="-514350"/>
            <a:endParaRPr lang="ru-RU" sz="3200" b="1" dirty="0">
              <a:solidFill>
                <a:schemeClr val="tx2"/>
              </a:solidFill>
            </a:endParaRPr>
          </a:p>
          <a:p>
            <a:pPr marL="541782" indent="-514350">
              <a:buFont typeface="+mj-lt"/>
              <a:buAutoNum type="arabicPeriod"/>
            </a:pPr>
            <a:endParaRPr lang="ru-RU" sz="3200" b="1" dirty="0"/>
          </a:p>
          <a:p>
            <a:pPr marL="541782" indent="-514350"/>
            <a:endParaRPr lang="ru-RU" sz="3200" b="1" dirty="0"/>
          </a:p>
          <a:p>
            <a:endParaRPr lang="ru-RU" sz="3200" b="1" dirty="0"/>
          </a:p>
          <a:p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4020288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Olga Stolyarchuk\Documents\OLGAS COMPUTER\1- BRANDBOOK\PRESENTATIONS ПРЕЗЕНТАЦИИ\q-0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3200" y="214291"/>
            <a:ext cx="11747499" cy="6607861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200" y="714356"/>
            <a:ext cx="10706100" cy="4035444"/>
          </a:xfrm>
        </p:spPr>
        <p:txBody>
          <a:bodyPr>
            <a:normAutofit/>
          </a:bodyPr>
          <a:lstStyle/>
          <a:p>
            <a:endParaRPr lang="ru-RU" dirty="0"/>
          </a:p>
          <a:p>
            <a:r>
              <a:rPr lang="ru-RU" sz="3200" b="1" dirty="0">
                <a:latin typeface="Verdana" panose="020B0604030504040204" pitchFamily="34" charset="0"/>
                <a:ea typeface="Verdana" panose="020B0604030504040204" pitchFamily="34" charset="0"/>
              </a:rPr>
              <a:t>Частное учреждение </a:t>
            </a:r>
          </a:p>
          <a:p>
            <a:r>
              <a:rPr lang="ru-RU" sz="3200" b="1" dirty="0">
                <a:latin typeface="Verdana" panose="020B0604030504040204" pitchFamily="34" charset="0"/>
                <a:ea typeface="Verdana" panose="020B0604030504040204" pitchFamily="34" charset="0"/>
              </a:rPr>
              <a:t>общеобразовательная организация</a:t>
            </a:r>
          </a:p>
          <a:p>
            <a:r>
              <a:rPr lang="ru-RU" sz="3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Международная школа завтрашнего дня </a:t>
            </a:r>
          </a:p>
          <a:p>
            <a:endParaRPr lang="ru-RU" sz="3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ru-RU" sz="3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реализует </a:t>
            </a:r>
            <a:r>
              <a:rPr lang="ru-RU" sz="32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 формы </a:t>
            </a:r>
            <a:r>
              <a:rPr lang="ru-RU" sz="3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обучения </a:t>
            </a:r>
          </a:p>
          <a:p>
            <a:r>
              <a:rPr lang="ru-RU" sz="32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для учащихся 1-11 классов:</a:t>
            </a:r>
          </a:p>
          <a:p>
            <a:endParaRPr lang="ru-RU" sz="32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7432"/>
            <a:endParaRPr lang="ru-RU" sz="3200" b="1" dirty="0"/>
          </a:p>
          <a:p>
            <a:pPr marL="541782" indent="-514350"/>
            <a:endParaRPr lang="ru-RU" sz="3200" b="1" dirty="0"/>
          </a:p>
          <a:p>
            <a:endParaRPr lang="ru-RU" sz="3200" b="1" dirty="0"/>
          </a:p>
          <a:p>
            <a:endParaRPr lang="ru-RU" sz="3200" b="1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765550" y="4749800"/>
            <a:ext cx="5435600" cy="130655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  <a:p>
            <a:pPr algn="r"/>
            <a:endParaRPr lang="ru-RU" sz="2600" b="1" dirty="0"/>
          </a:p>
          <a:p>
            <a:pPr marL="1170432" indent="-1143000" algn="l">
              <a:buFont typeface="Arial" panose="020B0604020202020204" pitchFamily="34" charset="0"/>
              <a:buChar char="•"/>
            </a:pPr>
            <a:r>
              <a:rPr lang="ru-RU" sz="12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очная</a:t>
            </a:r>
          </a:p>
          <a:p>
            <a:pPr marL="1170432" indent="-1143000" algn="l">
              <a:buFont typeface="Arial" panose="020B0604020202020204" pitchFamily="34" charset="0"/>
              <a:buChar char="•"/>
            </a:pPr>
            <a:r>
              <a:rPr lang="ru-RU" sz="128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заочная </a:t>
            </a:r>
          </a:p>
          <a:p>
            <a:pPr marL="541782" indent="-514350"/>
            <a:endParaRPr lang="ru-RU" sz="3200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541782" indent="-514350"/>
            <a:endParaRPr lang="ru-RU" sz="2000" b="1" dirty="0">
              <a:solidFill>
                <a:schemeClr val="tx2"/>
              </a:solidFill>
            </a:endParaRPr>
          </a:p>
          <a:p>
            <a:pPr marL="541782" indent="-514350" algn="l">
              <a:buFont typeface="Arial" panose="020B0604020202020204" pitchFamily="34" charset="0"/>
              <a:buChar char="•"/>
            </a:pPr>
            <a:endParaRPr lang="ru-RU" b="1" dirty="0">
              <a:solidFill>
                <a:schemeClr val="tx2"/>
              </a:solidFill>
            </a:endParaRPr>
          </a:p>
          <a:p>
            <a:pPr marL="541782" indent="-514350"/>
            <a:endParaRPr lang="ru-RU" sz="3200" b="1" dirty="0">
              <a:solidFill>
                <a:schemeClr val="tx2"/>
              </a:solidFill>
            </a:endParaRPr>
          </a:p>
          <a:p>
            <a:pPr marL="541782" indent="-514350">
              <a:buFont typeface="+mj-lt"/>
              <a:buAutoNum type="arabicPeriod"/>
            </a:pPr>
            <a:endParaRPr lang="ru-RU" sz="3200" b="1" dirty="0"/>
          </a:p>
          <a:p>
            <a:pPr marL="541782" indent="-514350"/>
            <a:endParaRPr lang="ru-RU" sz="3200" b="1" dirty="0"/>
          </a:p>
          <a:p>
            <a:endParaRPr lang="ru-RU" sz="3200" b="1" dirty="0"/>
          </a:p>
          <a:p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7808218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1361</TotalTime>
  <Words>482</Words>
  <Application>Microsoft Office PowerPoint</Application>
  <PresentationFormat>Широкоэкранный</PresentationFormat>
  <Paragraphs>168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Федеральный закон  «Об образовании в Российской Федерации»  № 273-ФЗ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ВЫПУСНИКИ  2025-2026  учебного года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Olga</cp:lastModifiedBy>
  <cp:revision>55</cp:revision>
  <dcterms:created xsi:type="dcterms:W3CDTF">2022-08-08T19:28:36Z</dcterms:created>
  <dcterms:modified xsi:type="dcterms:W3CDTF">2026-08-17T20:09:52Z</dcterms:modified>
</cp:coreProperties>
</file>