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60" r:id="rId4"/>
    <p:sldId id="268" r:id="rId5"/>
    <p:sldId id="257" r:id="rId6"/>
    <p:sldId id="269" r:id="rId7"/>
    <p:sldId id="263" r:id="rId8"/>
    <p:sldId id="270" r:id="rId9"/>
    <p:sldId id="267" r:id="rId10"/>
    <p:sldId id="26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/>
    <p:restoredTop sz="94635"/>
  </p:normalViewPr>
  <p:slideViewPr>
    <p:cSldViewPr snapToGrid="0">
      <p:cViewPr varScale="1">
        <p:scale>
          <a:sx n="88" d="100"/>
          <a:sy n="88" d="100"/>
        </p:scale>
        <p:origin x="210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9B348A-A286-9E6A-B0A5-68DEE22F5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888F99-66F2-035B-5149-8A6048E72D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0A3DDF-E782-05DE-3A70-369CA965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5F2BE1-1E8A-73E7-6EDE-13B26683E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9CB091-8DFF-C064-72BC-7DFA55A30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817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70DB5D-4400-F975-825E-69C63B0D0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B9F679-A082-20FA-7985-1E1F50B57F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F9F952-4D98-DBF3-8084-20FF840D4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2DDDD3-4E44-1C2C-3719-5BFC7DD4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0FBD75-C5D4-ADF0-93AE-D03680B40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53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E18CD1-7601-4423-99A0-9A60D63D2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8D51D7D-0916-8554-0F73-551F377DD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1C75C9-D927-E9E0-3198-B4842AE2D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22AB37-7415-AA8E-8C96-A0B38AF5B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8D4AB6-C4E0-6CA6-B3CC-9366EE4AF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07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F11747-3D92-14DA-7551-D60D9EDD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8927D0-6E6F-4957-7960-DC39738317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C2372B3-B15A-E0D6-4902-CB27A19DD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07EB065-A23E-3D73-9057-62B057776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D240EDA-BE76-D081-C5F8-614CC95DB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83FBF0B-3D8E-D295-0CA3-0B2010869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776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508F57-9949-BF34-A231-FA2315D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F67F08-848E-3593-F1B5-068294A11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4259769-2A61-5AE6-8B44-E2659335C8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EDF2A8B-6D92-8847-2391-099DC6F474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427F535-7A62-11EE-205D-776ADC3CC3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FCECBEC-792A-3C8C-1DDC-B6994702A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EEBA4F5-35E1-3629-E5E6-4AC614389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5722793-C4A3-A2A1-FFE4-D09AFAA88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385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F1EC9-C1A7-F000-4DEF-C489C81E4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62CFA58-6921-84F2-FC8D-D4F2B55EB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C30A087-E96B-36A5-D725-90D40D00A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F449207-CA6F-2525-AC52-86B9AA2C8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68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0E40BD4-D41C-14F2-D641-EE6089AFE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DC061F3-A0D9-80DB-EBFF-E4CB2A1F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CB1EE99-7524-9133-8CD8-0E2C113FF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1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54BE72-6D4E-8927-7870-DE11F57B5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B329D1-7BFB-D5CE-9E9B-A1092F3EE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2C5E70B-CFBA-550A-D3B5-6FB9E7E9F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7518617-EC48-104F-F40E-E9E8D1490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94BCB7A-B22F-8975-33E7-8321DAF07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1E0B06-7F7C-FD5B-70D9-B029DA2E0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30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631EA4-7475-365B-A407-B567759B7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6A8EA23-87E5-66D6-2070-9FDB20CB59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72F112-BCEF-1F21-29B8-80F3CB000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84B6F9-D84F-7DE3-AA3D-CDF005A14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73286BA-C8F7-447B-C5B1-056EFD021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9EE5BE6-9518-AA5C-1007-86CD125A3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009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DA7912-CD15-B39E-BB1F-EE752B0CC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8E243F1-2F63-CF1C-38EC-189D2AD637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BFF633-404D-E9CA-66CE-3770D3C1D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7ECAD2-6757-A461-1727-2F7D0AD12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B7EE15-489E-9010-8721-877BCE08C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610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3039846-1733-83C1-FD2C-A2E3A460C9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18113AE-0443-5E71-B80B-A03621E021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0BA39F-2026-B68D-A43E-85EF6CB6B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8D9098-D581-14F3-8F6A-795BF2A3F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A5D829-AFF5-985A-DBE4-3DA3DBFA8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824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3B8EA5-B161-4AF2-54E5-33B426C24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63915A3-1861-90B0-23B5-BF2637C66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B58B47-F734-57B7-D208-C87B89169D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4C5ECC-0B59-9B49-AB86-4C2C0D7DADF2}" type="datetimeFigureOut">
              <a:rPr lang="ru-RU" smtClean="0"/>
              <a:t>19.08.2026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515EAE-1636-0AD8-90A0-82DA47BBA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69DE38-57C2-7397-CEC8-575503AA5D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F4AC25-8ADE-0E48-8DA3-35CB2B5BB7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704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9A4378-BE28-B02C-B67E-260263167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Дополнительные занятия по русскому языку и литературе для учеников МШЗД</a:t>
            </a:r>
          </a:p>
        </p:txBody>
      </p:sp>
      <p:sp>
        <p:nvSpPr>
          <p:cNvPr id="12" name="Подзаголовок 11">
            <a:extLst>
              <a:ext uri="{FF2B5EF4-FFF2-40B4-BE49-F238E27FC236}">
                <a16:creationId xmlns:a16="http://schemas.microsoft.com/office/drawing/2014/main" id="{6FB0E09A-F4BD-35A1-5DF9-F8E6E72647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5028" y="3613849"/>
            <a:ext cx="10629900" cy="512762"/>
          </a:xfrm>
        </p:spPr>
        <p:txBody>
          <a:bodyPr/>
          <a:lstStyle/>
          <a:p>
            <a:r>
              <a:rPr lang="ru-RU" b="1" dirty="0"/>
              <a:t>В дистанционной школе русского языка Ольги Соболевой</a:t>
            </a:r>
          </a:p>
        </p:txBody>
      </p:sp>
      <p:pic>
        <p:nvPicPr>
          <p:cNvPr id="14" name="Рисунок 13" descr="Изображение выглядит как текст, логотип, Шрифт, Графи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D6DAD31-60D8-6F42-4387-BDEF7E76C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384" y="4126611"/>
            <a:ext cx="2446528" cy="244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949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96F7B0-C9C6-E74F-975E-ADE1A2F71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369" y="970671"/>
            <a:ext cx="6591300" cy="1325563"/>
          </a:xfrm>
        </p:spPr>
        <p:txBody>
          <a:bodyPr>
            <a:normAutofit/>
          </a:bodyPr>
          <a:lstStyle/>
          <a:p>
            <a:r>
              <a:rPr lang="ru-RU" sz="4000" b="1" dirty="0"/>
              <a:t>Ольга Леонидовна Соболева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6463A7-2548-1341-9C83-7FBF06ECB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095375"/>
            <a:ext cx="4356100" cy="4667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5" name="Google Shape;69;p14">
            <a:extLst>
              <a:ext uri="{FF2B5EF4-FFF2-40B4-BE49-F238E27FC236}">
                <a16:creationId xmlns:a16="http://schemas.microsoft.com/office/drawing/2014/main" id="{5F1F8087-6ABF-DA4C-9516-5E5394E678DE}"/>
              </a:ext>
            </a:extLst>
          </p:cNvPr>
          <p:cNvSpPr txBox="1">
            <a:spLocks/>
          </p:cNvSpPr>
          <p:nvPr/>
        </p:nvSpPr>
        <p:spPr>
          <a:xfrm>
            <a:off x="838199" y="2432052"/>
            <a:ext cx="6063641" cy="2435255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Автор и разработчик системы инновационных методик обучения и развития дошкольников и младших школьников, созданных на основе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двуполушарного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подхода. </a:t>
            </a: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Педагог, методист, автор и научный редактор более 50 книг.</a:t>
            </a: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0373432E-786D-A37D-641B-12B36E10D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942684"/>
            <a:ext cx="5089072" cy="191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177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4899CF7D-3750-B7AB-4DDD-8CFA45CFC7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181"/>
          <a:stretch/>
        </p:blipFill>
        <p:spPr bwMode="auto">
          <a:xfrm>
            <a:off x="0" y="-313169"/>
            <a:ext cx="12192000" cy="717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7F6F70-7F8E-2C4B-91CA-F618F0EBF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110" y="178159"/>
            <a:ext cx="11155878" cy="1325563"/>
          </a:xfrm>
        </p:spPr>
        <p:txBody>
          <a:bodyPr>
            <a:normAutofit/>
          </a:bodyPr>
          <a:lstStyle/>
          <a:p>
            <a:r>
              <a:rPr lang="ru-RU" sz="3600" b="1" dirty="0"/>
              <a:t>Мы думаем, что на уроках нужно: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ECBAB1C-2CA3-C845-A0B6-BF8CA0E8E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110" y="1786715"/>
            <a:ext cx="10515600" cy="2840160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Удивлять детей</a:t>
            </a:r>
          </a:p>
          <a:p>
            <a:r>
              <a:rPr lang="ru-RU" b="1" dirty="0"/>
              <a:t>Смешить детей</a:t>
            </a:r>
          </a:p>
          <a:p>
            <a:r>
              <a:rPr lang="ru-RU" b="1" dirty="0"/>
              <a:t>Относиться к ошибке как к ресурсу</a:t>
            </a:r>
          </a:p>
          <a:p>
            <a:r>
              <a:rPr lang="ru-RU" b="1" dirty="0"/>
              <a:t>Каждый день совершать что-то новое</a:t>
            </a:r>
          </a:p>
          <a:p>
            <a:r>
              <a:rPr lang="ru-RU" b="1" dirty="0"/>
              <a:t>Инициировать любопытство к слову, к его значению и звучанию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169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Изображение выглядит как текст, графический дизайн, мультфильм, Детское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F0C20ACC-23F9-45B1-1408-8B3227F71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10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D8421F-D74B-EF43-9663-397D45288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«Другие» учебники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D8A7C6-FB9B-4841-9F8B-7DE407BA7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759" y="1864735"/>
            <a:ext cx="4128655" cy="1748848"/>
          </a:xfrm>
        </p:spPr>
        <p:txBody>
          <a:bodyPr>
            <a:normAutofit/>
          </a:bodyPr>
          <a:lstStyle/>
          <a:p>
            <a:r>
              <a:rPr lang="ru-RU" b="1" dirty="0"/>
              <a:t>Игра-путешествие</a:t>
            </a:r>
          </a:p>
          <a:p>
            <a:r>
              <a:rPr lang="ru-RU" b="1" dirty="0"/>
              <a:t>Наглядность</a:t>
            </a:r>
          </a:p>
          <a:p>
            <a:r>
              <a:rPr lang="ru-RU" b="1" dirty="0"/>
              <a:t>Доступный язык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7DE22D-18F2-2447-8A00-BF01BFF489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29" r="7588" b="60000"/>
          <a:stretch/>
        </p:blipFill>
        <p:spPr>
          <a:xfrm>
            <a:off x="927759" y="4056805"/>
            <a:ext cx="10336481" cy="27432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C0A9F2-E637-7E42-849A-AD449D85BF86}"/>
              </a:ext>
            </a:extLst>
          </p:cNvPr>
          <p:cNvSpPr/>
          <p:nvPr/>
        </p:nvSpPr>
        <p:spPr>
          <a:xfrm>
            <a:off x="5829300" y="1864735"/>
            <a:ext cx="6096000" cy="1843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b="1" dirty="0"/>
              <a:t>Нестандартные формулировки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b="1" dirty="0"/>
              <a:t>Лингвистическая точность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b="1" dirty="0"/>
              <a:t>Развитие речи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ru-RU" sz="2800" dirty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2438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0C3627-8B57-AD41-90A3-C31CE5AD8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676" y="353402"/>
            <a:ext cx="11353800" cy="1325563"/>
          </a:xfrm>
        </p:spPr>
        <p:txBody>
          <a:bodyPr/>
          <a:lstStyle/>
          <a:p>
            <a:r>
              <a:rPr lang="ru-RU" b="1" dirty="0"/>
              <a:t>«Другая» система работы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B4FA18-78A9-AF40-9179-EAD4B229C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6168242" cy="4678973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Принцип добровольности</a:t>
            </a:r>
          </a:p>
          <a:p>
            <a:r>
              <a:rPr lang="ru-RU" b="1" dirty="0"/>
              <a:t>Соединение логоса и образа</a:t>
            </a:r>
          </a:p>
          <a:p>
            <a:r>
              <a:rPr lang="ru-RU" b="1" dirty="0"/>
              <a:t>Психологические основания</a:t>
            </a:r>
          </a:p>
          <a:p>
            <a:r>
              <a:rPr lang="ru-RU" b="1" dirty="0"/>
              <a:t>Мотивация</a:t>
            </a:r>
          </a:p>
          <a:p>
            <a:r>
              <a:rPr lang="ru-RU" b="1" dirty="0" err="1"/>
              <a:t>Метапредметность</a:t>
            </a:r>
            <a:endParaRPr lang="ru-RU" b="1" dirty="0"/>
          </a:p>
          <a:p>
            <a:r>
              <a:rPr lang="ru-RU" b="1" dirty="0"/>
              <a:t>Минимум репродуктивности</a:t>
            </a:r>
          </a:p>
          <a:p>
            <a:r>
              <a:rPr lang="ru-RU" b="1" dirty="0"/>
              <a:t>Вариативность и индивидуализация</a:t>
            </a:r>
          </a:p>
          <a:p>
            <a:r>
              <a:rPr lang="ru-RU" b="1" dirty="0"/>
              <a:t>Снижение комплекса сложности учебной задачи</a:t>
            </a:r>
          </a:p>
        </p:txBody>
      </p:sp>
      <p:pic>
        <p:nvPicPr>
          <p:cNvPr id="1025" name="Picture 1" descr="page42image9307568">
            <a:extLst>
              <a:ext uri="{FF2B5EF4-FFF2-40B4-BE49-F238E27FC236}">
                <a16:creationId xmlns:a16="http://schemas.microsoft.com/office/drawing/2014/main" id="{46001DAB-2730-9340-8E61-CCDCC42E2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442" y="2165855"/>
            <a:ext cx="4952999" cy="333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052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page43image9337888">
            <a:extLst>
              <a:ext uri="{FF2B5EF4-FFF2-40B4-BE49-F238E27FC236}">
                <a16:creationId xmlns:a16="http://schemas.microsoft.com/office/drawing/2014/main" id="{14872369-781B-D746-98A1-EB2806CDB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096" y="2185101"/>
            <a:ext cx="8407400" cy="341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989148-BE90-E047-813E-278999414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Целевые ориентиры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2DD794-29F4-C34B-B2AF-601749AE0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4446319" cy="243005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ru-RU" sz="2400" b="1" dirty="0"/>
              <a:t>Здоровье</a:t>
            </a:r>
          </a:p>
          <a:p>
            <a:pPr>
              <a:lnSpc>
                <a:spcPct val="120000"/>
              </a:lnSpc>
            </a:pPr>
            <a:r>
              <a:rPr lang="ru-RU" sz="2400" b="1" dirty="0"/>
              <a:t>Нравственность</a:t>
            </a:r>
          </a:p>
          <a:p>
            <a:pPr>
              <a:lnSpc>
                <a:spcPct val="120000"/>
              </a:lnSpc>
            </a:pPr>
            <a:r>
              <a:rPr lang="ru-RU" sz="2400" b="1" dirty="0"/>
              <a:t>Речь</a:t>
            </a:r>
          </a:p>
          <a:p>
            <a:pPr>
              <a:lnSpc>
                <a:spcPct val="120000"/>
              </a:lnSpc>
            </a:pPr>
            <a:r>
              <a:rPr lang="ru-RU" sz="2400" b="1" dirty="0"/>
              <a:t>Грамотность</a:t>
            </a:r>
          </a:p>
        </p:txBody>
      </p:sp>
    </p:spTree>
    <p:extLst>
      <p:ext uri="{BB962C8B-B14F-4D97-AF65-F5344CB8AC3E}">
        <p14:creationId xmlns:p14="http://schemas.microsoft.com/office/powerpoint/2010/main" val="3332070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Изображение выглядит как текст, мультфильм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10B2ED5D-4ED5-99D5-0329-EB6CA2B4CA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62" y="1657160"/>
            <a:ext cx="3360145" cy="460378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0912FB-499B-1ED5-ACB2-866D5B500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887" y="331597"/>
            <a:ext cx="10896600" cy="1325563"/>
          </a:xfrm>
        </p:spPr>
        <p:txBody>
          <a:bodyPr>
            <a:normAutofit/>
          </a:bodyPr>
          <a:lstStyle/>
          <a:p>
            <a:r>
              <a:rPr lang="ru-RU" sz="2800" b="1" dirty="0"/>
              <a:t>Литературное чтение по программе «Дети – читатели»</a:t>
            </a:r>
            <a:endParaRPr lang="ru-RU" sz="4000" b="1" dirty="0"/>
          </a:p>
        </p:txBody>
      </p:sp>
      <p:pic>
        <p:nvPicPr>
          <p:cNvPr id="5" name="Объект 4" descr="Изображение выглядит как текст, Мультфильм, графическая вставка, мультфильм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FD41FE4E-BB79-CDB2-AD4A-ED09452DA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77286" y="2506662"/>
            <a:ext cx="3188036" cy="4351338"/>
          </a:xfrm>
        </p:spPr>
      </p:pic>
      <p:pic>
        <p:nvPicPr>
          <p:cNvPr id="9" name="Рисунок 8" descr="Изображение выглядит как текст, Человеческое лицо, одежда, мультфильм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362C43E-6F9B-4533-FB13-AAA39B1DA9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8622" y="1657160"/>
            <a:ext cx="3059906" cy="4202082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, плакат, мультфильм, одежд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4F0F461-3CD7-FF07-B441-EDE0C0A90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4715" y="2338418"/>
            <a:ext cx="3177285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46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D69298-9F39-9B23-22E1-6A7B7446F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Формат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B80EDE-1D19-C48D-7A71-7B2BF2138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Дошкольные группы, 1-6 класс</a:t>
            </a:r>
          </a:p>
          <a:p>
            <a:r>
              <a:rPr lang="ru-RU" b="1" dirty="0"/>
              <a:t>3 урока русского языка в неделю</a:t>
            </a:r>
          </a:p>
          <a:p>
            <a:r>
              <a:rPr lang="ru-RU" b="1" dirty="0"/>
              <a:t>2 урока литературы в неделю</a:t>
            </a:r>
          </a:p>
          <a:p>
            <a:r>
              <a:rPr lang="ru-RU" b="1" dirty="0"/>
              <a:t>Внутренние аттестации без отметок</a:t>
            </a:r>
          </a:p>
          <a:p>
            <a:r>
              <a:rPr lang="ru-RU" b="1" dirty="0"/>
              <a:t>Домашние задания</a:t>
            </a:r>
          </a:p>
          <a:p>
            <a:r>
              <a:rPr lang="ru-RU" b="1" dirty="0"/>
              <a:t>Участие родителей</a:t>
            </a:r>
          </a:p>
          <a:p>
            <a:endParaRPr lang="ru-RU" dirty="0"/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B40D2936-FC92-A8AA-56A8-5AA25A401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834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44559E03-87CA-3DA5-FBEA-2820E64F4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034" y="4642069"/>
            <a:ext cx="2082800" cy="208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85E393-2CC6-C8E0-2D1C-A95609B4611F}"/>
              </a:ext>
            </a:extLst>
          </p:cNvPr>
          <p:cNvSpPr txBox="1"/>
          <p:nvPr/>
        </p:nvSpPr>
        <p:spPr>
          <a:xfrm>
            <a:off x="7451833" y="6184303"/>
            <a:ext cx="457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Заполнить анкету для поступления</a:t>
            </a:r>
          </a:p>
        </p:txBody>
      </p:sp>
    </p:spTree>
    <p:extLst>
      <p:ext uri="{BB962C8B-B14F-4D97-AF65-F5344CB8AC3E}">
        <p14:creationId xmlns:p14="http://schemas.microsoft.com/office/powerpoint/2010/main" val="39462094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8D870AD6-5195-EE38-FC56-9F968AEB6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56304">
            <a:off x="292033" y="3052876"/>
            <a:ext cx="4785792" cy="319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2B50933A-78A1-8D18-B924-809A25F99C6E}"/>
              </a:ext>
            </a:extLst>
          </p:cNvPr>
          <p:cNvSpPr/>
          <p:nvPr/>
        </p:nvSpPr>
        <p:spPr>
          <a:xfrm>
            <a:off x="493892" y="412393"/>
            <a:ext cx="11247004" cy="1353787"/>
          </a:xfrm>
          <a:prstGeom prst="roundRect">
            <a:avLst/>
          </a:prstGeom>
          <a:ln>
            <a:solidFill>
              <a:srgbClr val="F2AC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ym typeface="Oswald Medium"/>
              </a:rPr>
              <a:t>Бесплатный курс для родителей </a:t>
            </a:r>
          </a:p>
          <a:p>
            <a:pPr algn="ctr"/>
            <a:r>
              <a:rPr lang="ru-RU" sz="2400" b="1" dirty="0">
                <a:sym typeface="Oswald Medium"/>
              </a:rPr>
              <a:t>«Что делать, если ребенок не хочет учиться: </a:t>
            </a:r>
          </a:p>
          <a:p>
            <a:pPr algn="ctr"/>
            <a:r>
              <a:rPr lang="ru-RU" sz="2400" b="1" dirty="0">
                <a:sym typeface="Oswald Medium"/>
              </a:rPr>
              <a:t>скорая помощь для родителей </a:t>
            </a:r>
            <a:endParaRPr lang="ru-RU" sz="2400" b="1" dirty="0" smtClean="0">
              <a:sym typeface="Oswald Medium"/>
            </a:endParaRPr>
          </a:p>
          <a:p>
            <a:pPr algn="ctr"/>
            <a:r>
              <a:rPr lang="ru-RU" sz="2400" b="1" dirty="0" smtClean="0">
                <a:sym typeface="Oswald Medium"/>
              </a:rPr>
              <a:t>дошкольников </a:t>
            </a:r>
            <a:r>
              <a:rPr lang="ru-RU" sz="2400" b="1" dirty="0">
                <a:sym typeface="Oswald Medium"/>
              </a:rPr>
              <a:t>и младших школьников»</a:t>
            </a:r>
            <a:endParaRPr lang="en" sz="2400" b="1" dirty="0">
              <a:sym typeface="Oswald Medium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D5EFEE5-9A89-F04F-6AC0-34058400C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4223" y="2578572"/>
            <a:ext cx="2383554" cy="2383554"/>
          </a:xfrm>
          <a:prstGeom prst="rect">
            <a:avLst/>
          </a:prstGeom>
        </p:spPr>
      </p:pic>
      <p:pic>
        <p:nvPicPr>
          <p:cNvPr id="12" name="Рисунок 11" descr="Изображение выглядит как Графика, шаблон, пиксель,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779F541-D08A-CCCF-91F4-5158E35DB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7912" y="2578572"/>
            <a:ext cx="2383554" cy="238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710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194</Words>
  <Application>Microsoft Office PowerPoint</Application>
  <PresentationFormat>Широкоэкранный</PresentationFormat>
  <Paragraphs>45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Oswald Medium</vt:lpstr>
      <vt:lpstr>Тема Office</vt:lpstr>
      <vt:lpstr>Дополнительные занятия по русскому языку и литературе для учеников МШЗД</vt:lpstr>
      <vt:lpstr>Ольга Леонидовна Соболева</vt:lpstr>
      <vt:lpstr>Мы думаем, что на уроках нужно:</vt:lpstr>
      <vt:lpstr>Презентация PowerPoint</vt:lpstr>
      <vt:lpstr>«Другие» учебники</vt:lpstr>
      <vt:lpstr>«Другая» система работы</vt:lpstr>
      <vt:lpstr>Целевые ориентиры</vt:lpstr>
      <vt:lpstr>Литературное чтение по программе «Дети – читатели»</vt:lpstr>
      <vt:lpstr>Формат обучения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Дополнительные занятия по русскому языку и литературе для учеников МШЗД</dc:title>
  <dc:creator>Кузьмина Елена</dc:creator>
  <cp:lastModifiedBy>Olga</cp:lastModifiedBy>
  <cp:revision>3</cp:revision>
  <dcterms:created xsi:type="dcterms:W3CDTF">2026-08-18T08:13:24Z</dcterms:created>
  <dcterms:modified xsi:type="dcterms:W3CDTF">2026-08-19T13:26:18Z</dcterms:modified>
</cp:coreProperties>
</file>