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11"/>
  </p:notesMasterIdLst>
  <p:sldIdLst>
    <p:sldId id="256" r:id="rId3"/>
    <p:sldId id="359" r:id="rId4"/>
    <p:sldId id="329" r:id="rId5"/>
    <p:sldId id="336" r:id="rId6"/>
    <p:sldId id="322" r:id="rId7"/>
    <p:sldId id="361" r:id="rId8"/>
    <p:sldId id="362" r:id="rId9"/>
    <p:sldId id="363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39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DD1F8E-4F01-9C41-B127-7BB6BD4E42DF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9F714A-6290-E040-BC67-7B403D629F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169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79B768-342E-F642-91C0-87A6A1A605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FB708C4-66BC-AF4B-AE5C-9F01405848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89019C7-D04D-244F-9A18-5678FC88B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E9FB5C3-4B99-0D4C-9F71-BC84E0DFD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69E68E5-FEDB-154E-81B4-E2DCA0047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778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0B4231-B149-564C-8D6F-7965FE584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76086FA-153E-0041-932F-6F3127CB13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8450DE1-E17D-2B4C-8D5A-396717348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0B46F36-2FFB-B145-A582-431F4456E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14C10C-8056-6045-8464-3452E64CF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9299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96373F-8590-3D47-96C4-082094FABC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369C32D-87DE-9C4A-AC08-10305AE26B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AC5E214-1C97-C340-8359-BB4555F05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A1A30FC-1A2D-FA41-89F9-2FC910473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7AA5BCF-D514-674D-9980-D693B8A79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487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44A1DD-64D8-A943-A5C5-8FD20E91B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34E1077-0615-EC4E-AE22-185C650551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773B7D3-7A84-8B45-8545-B53B21EBA9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362407B-8480-3340-A3F3-CE2F281C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F72B41D-4056-4241-BDB0-1735272C9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58016DF-83A1-4D43-9E81-3153BD9F0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7924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8ED691-D826-8241-8524-A5252D450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E790C4E-F5AD-0840-9E27-2F37E1133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A31AB56-0DAC-FD41-A379-FE31EE0A8E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CDCE849-58ED-E64F-8B9C-5C6F959DBA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343BCE8-A273-464E-B160-63007D1DE3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D543B75-043F-6F47-A589-483F7E8DB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FFE2686-7F65-184C-AC1C-7508F8421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9AC70BB-115D-5F40-89EE-1A943EF8F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040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63895A-7489-4341-B4F1-201EBB3F81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2D871FC-15EF-004E-89A8-418C29C66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845CEF6-2682-2746-8835-FCBBA3E28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C4B4A1B-7AED-3740-B9B0-5BBE30607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191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FB5600D-D169-7640-B252-BF6B623AE2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C6E45A7-984A-4A4C-A4DC-40D8EFA3B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F4643FB-A63C-A645-9BEC-B3326211D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7601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418438-F9A2-624F-AB9D-9872F72A6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1A72D8C-0AF8-444F-A935-1CC9F13212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1232C07-8FF4-3B46-AAB6-24DAEC2E13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98A4D78-59E7-7F42-AF85-7A03E1241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48CE44C-79F4-3941-91FA-63846F73C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603E2F5-2E38-F843-8B2B-7B389BB76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7218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CD6227-1157-3446-96D4-193B50DD1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CC06506-9025-5A43-93A9-55BFA0B97A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AF546E0-6F3F-254E-9CD8-9783CB876F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2C2EF0B-65EC-CC4F-B113-7CCCBC26E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873AAB1-0B79-BF48-A684-A025E7D81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3F71510-00EE-C64F-A643-FF87E42DF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2933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1F6084-696D-D947-B22B-0C048D317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519B7BA-427A-124A-871B-9CA9E5AE41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726471-4FC9-6F49-979E-EDC210E50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D5179A2-5225-844F-A793-442736BFC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EF8A4F3-CA6D-5143-BFBD-150A2DCCC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3939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6E4F30D-6785-7147-83B0-114E9FCFA8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5058C86-6B8C-2A46-BCB3-15E2B55659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17AA145-891B-4042-96F1-8A70B6A67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AAFB32-7AC4-FC48-A48F-C304D1F4B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AC3DEC-D1E0-424C-B427-C24CD6BDF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52183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2572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77488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914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86271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89579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01999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0404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90422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1824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51950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2567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761C06-891E-9A46-A765-1A38E9C75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AE6B24F-F921-104F-9408-2ACEFCD0BB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6D05E85-BC26-8446-88DF-673AB8A2A6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DE4A253-9178-0643-9D7A-661949FC78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587C9A7-CCE5-1C47-B42B-C27FE2BC4C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7058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380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distant.isotm.ru/gia-vpr/gia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5827" cy="685915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15672" y="2042531"/>
            <a:ext cx="10865475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ТРЕНИНГ ДЛЯ РОДИТЕЛЕЙ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учащихся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заочной формы обучения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-250993" y="476161"/>
            <a:ext cx="12998804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Международная школа завтрашнего дня Английская игровая школа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902933" y="5411568"/>
            <a:ext cx="438613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2026-2027 </a:t>
            </a:r>
            <a:r>
              <a:rPr kumimoji="0" lang="ru-RU" sz="3600" b="1" i="0" u="none" strike="noStrike" kern="1200" cap="none" spc="0" normalizeH="0" baseline="0" noProof="0" dirty="0" err="1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уч.г</a:t>
            </a:r>
            <a:r>
              <a:rPr kumimoji="0" lang="ru-RU" sz="36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08177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5827" cy="685915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293753" y="2621335"/>
            <a:ext cx="959831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КАЛЕНДАРЬ СОБЫТИЙ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3600" b="1" dirty="0" smtClean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сентябрь 2026 года</a:t>
            </a:r>
            <a:endParaRPr kumimoji="0" lang="ru-RU" sz="3600" b="1" i="0" u="none" strike="noStrike" kern="1200" cap="none" spc="0" normalizeH="0" baseline="0" noProof="0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402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D46C8D-1972-F845-E1DD-833230EB1E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569" y="1175075"/>
            <a:ext cx="5803368" cy="4319337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ru-RU" sz="4500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1 сентября 2026 года</a:t>
            </a:r>
          </a:p>
          <a:p>
            <a:pPr marL="0" indent="0" algn="ctr">
              <a:buNone/>
            </a:pPr>
            <a:endParaRPr lang="ru-RU" sz="2400" b="1" dirty="0">
              <a:solidFill>
                <a:srgbClr val="C0000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ru-RU" sz="38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15:00 </a:t>
            </a:r>
            <a:r>
              <a:rPr lang="ru-RU" sz="3800" b="1" dirty="0">
                <a:latin typeface="Verdana" panose="020B0604030504040204" pitchFamily="34" charset="0"/>
                <a:ea typeface="Verdana" panose="020B0604030504040204" pitchFamily="34" charset="0"/>
              </a:rPr>
              <a:t>– </a:t>
            </a:r>
            <a:r>
              <a:rPr lang="ru-RU" sz="38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17:00</a:t>
            </a:r>
          </a:p>
          <a:p>
            <a:pPr marL="0" indent="0" algn="ctr">
              <a:buNone/>
            </a:pPr>
            <a:r>
              <a:rPr lang="ru-RU" sz="38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Москва, Сумской </a:t>
            </a:r>
            <a:r>
              <a:rPr lang="ru-RU" sz="3800" b="1" dirty="0">
                <a:latin typeface="Verdana" panose="020B0604030504040204" pitchFamily="34" charset="0"/>
                <a:ea typeface="Verdana" panose="020B0604030504040204" pitchFamily="34" charset="0"/>
              </a:rPr>
              <a:t>проезд</a:t>
            </a:r>
            <a:r>
              <a:rPr lang="ru-RU" sz="38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, д.5А</a:t>
            </a:r>
            <a:r>
              <a:rPr lang="ru-RU" sz="3800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endParaRPr lang="ru-RU" sz="3800" b="1" dirty="0" smtClean="0">
              <a:solidFill>
                <a:srgbClr val="C0000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ctr">
              <a:buNone/>
            </a:pPr>
            <a:endParaRPr lang="ru-RU" b="1" dirty="0">
              <a:solidFill>
                <a:srgbClr val="C0000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ctr">
              <a:buNone/>
            </a:pPr>
            <a:endParaRPr lang="ru-RU" b="1" dirty="0" smtClean="0">
              <a:solidFill>
                <a:srgbClr val="C0000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ПРАЗДНИК ЗНАНИЙ</a:t>
            </a:r>
            <a:endParaRPr lang="ru-RU" b="1" dirty="0">
              <a:solidFill>
                <a:srgbClr val="C0000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ru-RU" b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l"/>
            <a:r>
              <a:rPr lang="ru-RU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Торжественная линейка</a:t>
            </a:r>
          </a:p>
          <a:p>
            <a:pPr algn="l"/>
            <a:r>
              <a:rPr lang="ru-RU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Первый урок</a:t>
            </a:r>
          </a:p>
          <a:p>
            <a:pPr algn="l"/>
            <a:r>
              <a:rPr lang="ru-RU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Родительское собрание</a:t>
            </a:r>
          </a:p>
          <a:p>
            <a:pPr algn="l"/>
            <a:r>
              <a:rPr lang="ru-RU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Выдача учебников</a:t>
            </a:r>
          </a:p>
          <a:p>
            <a:pPr algn="l"/>
            <a:r>
              <a:rPr lang="ru-RU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Фуршет	</a:t>
            </a:r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5937" y="2784297"/>
            <a:ext cx="5271476" cy="3513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488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6958" y="909803"/>
            <a:ext cx="8901701" cy="1325563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 </a:t>
            </a:r>
            <a:r>
              <a:rPr lang="ru-RU" sz="2800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сентября 2026 года</a:t>
            </a:r>
            <a:r>
              <a:rPr lang="ru-RU" sz="2800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2800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en-US" sz="2800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ZOOM </a:t>
            </a:r>
            <a:r>
              <a:rPr lang="ru-RU" sz="2800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«Первый классный! час»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4853" y="2826658"/>
            <a:ext cx="5455105" cy="1734371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1-4 класс – </a:t>
            </a:r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10:00</a:t>
            </a:r>
            <a:endParaRPr lang="ru-RU" b="1" dirty="0"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ctr"/>
            <a:endParaRPr lang="ru-RU" b="1" dirty="0"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5-11 класс – </a:t>
            </a:r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12:00</a:t>
            </a:r>
          </a:p>
          <a:p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8404" y="2336610"/>
            <a:ext cx="5302322" cy="3530984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987941" y="6010464"/>
            <a:ext cx="918071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</a:t>
            </a:r>
            <a:r>
              <a:rPr lang="ru-RU" sz="2000" b="1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сылка</a:t>
            </a:r>
            <a:r>
              <a:rPr lang="ru-RU" sz="2000"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будет размещена в Новостях электронного </a:t>
            </a:r>
            <a:r>
              <a:rPr lang="ru-RU" sz="2000" b="1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журнала</a:t>
            </a:r>
            <a:endParaRPr lang="ru-RU" sz="2000" b="1" dirty="0">
              <a:solidFill>
                <a:srgbClr val="0070C0"/>
              </a:solidFill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00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6484" y="785931"/>
            <a:ext cx="5951116" cy="383468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en-US" sz="2400" b="1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10 </a:t>
            </a:r>
            <a:r>
              <a:rPr lang="ru-RU" sz="3100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сентября 2026 года </a:t>
            </a:r>
            <a:r>
              <a:rPr lang="en-US" sz="3100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en-US" sz="3100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3100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     17:00</a:t>
            </a:r>
            <a:br>
              <a:rPr lang="ru-RU" sz="3100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en-US" sz="3100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en-US" sz="3100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en-US" sz="31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en-US" sz="3100" b="1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31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РОДИТЕЛЬСКОЕ </a:t>
            </a:r>
            <a:r>
              <a:rPr lang="ru-RU" sz="3100" b="1" dirty="0">
                <a:latin typeface="Verdana" panose="020B0604030504040204" pitchFamily="34" charset="0"/>
                <a:ea typeface="Verdana" panose="020B0604030504040204" pitchFamily="34" charset="0"/>
              </a:rPr>
              <a:t>СОБРАНИЕ для </a:t>
            </a:r>
            <a:r>
              <a:rPr lang="ru-RU" sz="31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ВЫПУСКНИКОВ</a:t>
            </a:r>
            <a:br>
              <a:rPr lang="ru-RU" sz="3100" b="1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3100" b="1" dirty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3100" b="1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31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9 и 11 классов</a:t>
            </a:r>
            <a:br>
              <a:rPr lang="ru-RU" sz="3100" b="1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ru-RU" sz="2400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7176" y="4620612"/>
            <a:ext cx="10515600" cy="171382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Программа </a:t>
            </a:r>
            <a:r>
              <a:rPr lang="ru-RU" dirty="0"/>
              <a:t>подготовки к </a:t>
            </a:r>
            <a:r>
              <a:rPr lang="ru-RU" dirty="0" smtClean="0"/>
              <a:t>ГИА будет опубликована </a:t>
            </a:r>
            <a:r>
              <a:rPr lang="ru-RU" dirty="0"/>
              <a:t>после </a:t>
            </a:r>
            <a:r>
              <a:rPr lang="ru-RU" dirty="0" smtClean="0"/>
              <a:t>собрания </a:t>
            </a:r>
            <a:r>
              <a:rPr lang="ru-RU" dirty="0" smtClean="0"/>
              <a:t>на </a:t>
            </a:r>
            <a:r>
              <a:rPr lang="ru-RU" dirty="0"/>
              <a:t>сайте школы </a:t>
            </a:r>
            <a:r>
              <a:rPr lang="ru-RU" dirty="0" smtClean="0"/>
              <a:t>в разделе ГИА</a:t>
            </a:r>
          </a:p>
          <a:p>
            <a:pPr marL="0" indent="0" algn="ctr">
              <a:buNone/>
            </a:pPr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://distant.isotm.ru/gia-vpr/gia/</a:t>
            </a:r>
            <a:r>
              <a:rPr lang="ru-RU" dirty="0"/>
              <a:t>)</a:t>
            </a:r>
          </a:p>
          <a:p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9042" y="562869"/>
            <a:ext cx="4849434" cy="2729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128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158" y="1217879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17 сентября</a:t>
            </a:r>
            <a:r>
              <a:rPr lang="en-US" sz="2800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2026 </a:t>
            </a:r>
            <a:r>
              <a:rPr lang="ru-RU" sz="2800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года</a:t>
            </a:r>
            <a:br>
              <a:rPr lang="ru-RU" sz="2800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2800" b="1" dirty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2800" b="1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28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ВСТРЕЧА С КЛАССНЫМ РУКОВОДИТЕЛЕМ</a:t>
            </a:r>
            <a:br>
              <a:rPr lang="ru-RU" sz="2800" b="1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2800" b="1" dirty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2800" b="1" dirty="0"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ru-RU" sz="2800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8918" y="2339187"/>
            <a:ext cx="8774130" cy="3827019"/>
          </a:xfrm>
        </p:spPr>
        <p:txBody>
          <a:bodyPr>
            <a:normAutofit fontScale="25000" lnSpcReduction="20000"/>
          </a:bodyPr>
          <a:lstStyle/>
          <a:p>
            <a:pPr algn="ctr"/>
            <a:endParaRPr lang="ru-RU" sz="12800" b="1" dirty="0"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ru-RU" sz="7200" b="1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1-4 класс – 16:00</a:t>
            </a:r>
          </a:p>
          <a:p>
            <a:endParaRPr lang="ru-RU" sz="7200" b="1" dirty="0"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ru-RU" sz="7200" b="1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5-11 класс – </a:t>
            </a:r>
            <a:r>
              <a:rPr lang="ru-RU" sz="7200" b="1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17:00</a:t>
            </a:r>
            <a:endParaRPr lang="en-US" sz="7200" b="1" dirty="0" smtClean="0"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endParaRPr lang="ru-RU" sz="7200" b="1" dirty="0"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7200" b="1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Учебный план</a:t>
            </a:r>
          </a:p>
          <a:p>
            <a:pPr marL="0" indent="0">
              <a:buNone/>
            </a:pPr>
            <a:r>
              <a:rPr lang="ru-RU" sz="7200" b="1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Расписание интернет-уроков</a:t>
            </a:r>
          </a:p>
          <a:p>
            <a:pPr marL="0" indent="0">
              <a:buNone/>
            </a:pPr>
            <a:r>
              <a:rPr lang="ru-RU" sz="7200" b="1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Домашнее задание</a:t>
            </a:r>
          </a:p>
          <a:p>
            <a:pPr marL="0" indent="0">
              <a:buNone/>
            </a:pPr>
            <a:r>
              <a:rPr lang="ru-RU" sz="7200" b="1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Контрольные работы</a:t>
            </a:r>
          </a:p>
          <a:p>
            <a:pPr marL="0" indent="0">
              <a:buNone/>
            </a:pPr>
            <a:r>
              <a:rPr lang="ru-RU" sz="7200" b="1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Встречи, экскурсии, праздники</a:t>
            </a:r>
            <a:endParaRPr lang="ru-RU" sz="12800" b="1" dirty="0" smtClean="0"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endParaRPr lang="ru-RU" sz="7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7200" b="1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</a:t>
            </a:r>
            <a:r>
              <a:rPr lang="ru-RU" sz="7200" b="1" dirty="0" err="1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сылка</a:t>
            </a:r>
            <a:r>
              <a:rPr lang="ru-RU" sz="7200" b="1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будет размещена в Новостях электронного журнала</a:t>
            </a:r>
            <a:endParaRPr lang="ru-RU" sz="7200" b="1" dirty="0">
              <a:solidFill>
                <a:srgbClr val="0070C0"/>
              </a:solidFill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endParaRPr 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9958" y="2253392"/>
            <a:ext cx="5284773" cy="3523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859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1256" y="2719180"/>
            <a:ext cx="5372414" cy="1325563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24 сентября</a:t>
            </a:r>
            <a:br>
              <a:rPr lang="ru-RU" sz="2800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2800" b="1" dirty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2800" b="1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2800" b="1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1-4 </a:t>
            </a:r>
            <a:r>
              <a:rPr lang="ru-RU" sz="2800" b="1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класс – 16:00</a:t>
            </a:r>
            <a:br>
              <a:rPr lang="ru-RU" sz="2800" b="1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sz="2800" b="1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/>
            </a:r>
            <a:br>
              <a:rPr lang="ru-RU" sz="2800" b="1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sz="2800" b="1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5-11 класс – 17:00</a:t>
            </a:r>
            <a:br>
              <a:rPr lang="ru-RU" sz="2800" b="1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sz="3600" b="1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/>
            </a:r>
            <a:br>
              <a:rPr lang="ru-RU" sz="3600" b="1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sz="3600" b="1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/>
            </a:r>
            <a:br>
              <a:rPr lang="ru-RU" sz="3600" b="1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sz="36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3600" b="1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4000" b="1" dirty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4000" b="1" dirty="0"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ru-RU" sz="2800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91491" y="5729701"/>
            <a:ext cx="8588970" cy="508571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endParaRPr lang="ru-RU" sz="2100" b="1" dirty="0" smtClean="0">
              <a:solidFill>
                <a:srgbClr val="0070C0"/>
              </a:solidFill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4500" b="1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</a:t>
            </a:r>
            <a:r>
              <a:rPr lang="ru-RU" sz="4500" b="1" dirty="0" err="1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сылка</a:t>
            </a:r>
            <a:r>
              <a:rPr lang="ru-RU" sz="4500" b="1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будет размещена в Новостях электронного журнала</a:t>
            </a:r>
            <a:endParaRPr lang="ru-RU" sz="4500" b="1" dirty="0">
              <a:solidFill>
                <a:srgbClr val="0070C0"/>
              </a:solidFill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endParaRPr 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144" y="911465"/>
            <a:ext cx="4684995" cy="2629844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819977" y="3695489"/>
            <a:ext cx="10745249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Билингвальный</a:t>
            </a:r>
            <a:r>
              <a:rPr lang="ru-RU" sz="4000" b="1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r>
              <a:rPr lang="ru-RU" sz="4000" b="1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классный </a:t>
            </a:r>
            <a:r>
              <a:rPr lang="ru-RU" sz="4000" b="1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час</a:t>
            </a:r>
          </a:p>
          <a:p>
            <a:pPr algn="ctr"/>
            <a:endParaRPr lang="ru-RU" sz="2400" b="1" dirty="0" smtClean="0"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8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Встреча </a:t>
            </a:r>
            <a:r>
              <a:rPr lang="ru-RU" sz="2800" b="1" dirty="0">
                <a:latin typeface="Verdana" panose="020B0604030504040204" pitchFamily="34" charset="0"/>
                <a:ea typeface="Verdana" panose="020B0604030504040204" pitchFamily="34" charset="0"/>
              </a:rPr>
              <a:t>с будущими участниками и </a:t>
            </a:r>
            <a:r>
              <a:rPr lang="ru-RU" sz="28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победителями</a:t>
            </a:r>
            <a:endParaRPr lang="en-US" sz="2800" b="1" dirty="0" smtClean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ctr"/>
            <a:r>
              <a:rPr lang="ru-RU" sz="2800" b="1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Дистанционной </a:t>
            </a:r>
            <a:r>
              <a:rPr lang="ru-RU" sz="2800" b="1" dirty="0" err="1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билингвальной</a:t>
            </a:r>
            <a:r>
              <a:rPr lang="ru-RU" sz="2800" b="1" dirty="0" smtClean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олимпиады 2026</a:t>
            </a:r>
          </a:p>
        </p:txBody>
      </p:sp>
    </p:spTree>
    <p:extLst>
      <p:ext uri="{BB962C8B-B14F-4D97-AF65-F5344CB8AC3E}">
        <p14:creationId xmlns:p14="http://schemas.microsoft.com/office/powerpoint/2010/main" val="267167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5827" cy="685915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293753" y="2621335"/>
            <a:ext cx="959831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КАЛЕНДАРЬ СОБЫТИЙ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3600" b="1" dirty="0" smtClean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сентябрь 2026 года</a:t>
            </a:r>
            <a:endParaRPr kumimoji="0" lang="ru-RU" sz="3600" b="1" i="0" u="none" strike="noStrike" kern="1200" cap="none" spc="0" normalizeH="0" baseline="0" noProof="0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930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9066</TotalTime>
  <Words>146</Words>
  <Application>Microsoft Office PowerPoint</Application>
  <PresentationFormat>Широкоэкранный</PresentationFormat>
  <Paragraphs>52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Verdana</vt:lpstr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2 сентября 2026 года ZOOM «Первый классный! час»</vt:lpstr>
      <vt:lpstr> 10 сентября 2026 года        17:00   РОДИТЕЛЬСКОЕ СОБРАНИЕ для ВЫПУСКНИКОВ  9 и 11 классов </vt:lpstr>
      <vt:lpstr>17 сентября 2026 года  ВСТРЕЧА С КЛАССНЫМ РУКОВОДИТЕЛЕМ  </vt:lpstr>
      <vt:lpstr>24 сентября  1-4 класс – 16:00  5-11 класс – 17:00    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Olga</cp:lastModifiedBy>
  <cp:revision>53</cp:revision>
  <dcterms:modified xsi:type="dcterms:W3CDTF">2026-08-19T13:14:08Z</dcterms:modified>
</cp:coreProperties>
</file>