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60" r:id="rId2"/>
    <p:sldId id="361" r:id="rId3"/>
    <p:sldId id="362" r:id="rId4"/>
    <p:sldId id="347" r:id="rId5"/>
    <p:sldId id="348" r:id="rId6"/>
    <p:sldId id="343" r:id="rId7"/>
    <p:sldId id="315" r:id="rId8"/>
    <p:sldId id="346" r:id="rId9"/>
    <p:sldId id="351" r:id="rId10"/>
    <p:sldId id="298" r:id="rId11"/>
    <p:sldId id="337" r:id="rId12"/>
    <p:sldId id="358" r:id="rId13"/>
    <p:sldId id="359" r:id="rId14"/>
    <p:sldId id="353" r:id="rId15"/>
    <p:sldId id="325" r:id="rId16"/>
    <p:sldId id="338" r:id="rId17"/>
    <p:sldId id="340" r:id="rId18"/>
    <p:sldId id="341" r:id="rId19"/>
    <p:sldId id="33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103"/>
    <a:srgbClr val="9B40A0"/>
    <a:srgbClr val="803465"/>
    <a:srgbClr val="7F3464"/>
    <a:srgbClr val="F7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7" Type="http://schemas.openxmlformats.org/officeDocument/2006/relationships/hyperlink" Target="http://linhchi.si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zatsepina@schooloftomorrow.ru" TargetMode="External"/><Relationship Id="rId5" Type="http://schemas.openxmlformats.org/officeDocument/2006/relationships/hyperlink" Target="mailto:asachov@schooloftomorrow.ru" TargetMode="External"/><Relationship Id="rId4" Type="http://schemas.openxmlformats.org/officeDocument/2006/relationships/hyperlink" Target="mailto:isotm.distan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46B522-DE59-218E-AC3B-913928AC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402717"/>
            <a:ext cx="7063990" cy="3973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2603810" y="1799549"/>
            <a:ext cx="906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Встреча с родителями</a:t>
            </a:r>
          </a:p>
          <a:p>
            <a:pPr algn="ctr"/>
            <a:r>
              <a:rPr lang="ru-RU" sz="4000" dirty="0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учащихся МШЗД</a:t>
            </a:r>
            <a:r>
              <a:rPr lang="ru-RU" sz="40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7CEC3-967A-5023-8730-C5EB35C9868F}"/>
              </a:ext>
            </a:extLst>
          </p:cNvPr>
          <p:cNvSpPr txBox="1"/>
          <p:nvPr/>
        </p:nvSpPr>
        <p:spPr>
          <a:xfrm>
            <a:off x="7022814" y="5791436"/>
            <a:ext cx="540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Асачёв</a:t>
            </a:r>
            <a:r>
              <a:rPr lang="ru-RU" sz="2000" dirty="0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 Симон Иоаннович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р</a:t>
            </a:r>
            <a:r>
              <a:rPr lang="ru-RU" sz="1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уководитель отдела ИТ ОЗФО МШЗД</a:t>
            </a:r>
            <a:endParaRPr lang="en-US" sz="1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6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40" y="2643532"/>
            <a:ext cx="5986201" cy="1173713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en-US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https://isotm.ru/</a:t>
            </a:r>
            <a:br>
              <a:rPr lang="ru-RU" sz="4800" b="1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endParaRPr lang="ru-RU" sz="4800" b="1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2A34B-A37B-254C-C1D0-68569F8A6F93}"/>
              </a:ext>
            </a:extLst>
          </p:cNvPr>
          <p:cNvSpPr txBox="1"/>
          <p:nvPr/>
        </p:nvSpPr>
        <p:spPr>
          <a:xfrm>
            <a:off x="1766416" y="1573695"/>
            <a:ext cx="914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tserrat Alternates Black" panose="00000A00000000000000" pitchFamily="50" charset="-52"/>
              </a:rPr>
              <a:t>Адрес сайта электронного журнала</a:t>
            </a:r>
            <a:endParaRPr lang="en-US" sz="3200" dirty="0">
              <a:latin typeface="Montserrat Alternates Black" panose="00000A00000000000000" pitchFamily="50" charset="-5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5F84D-0C2B-6C5C-0431-D1BF1CCC67C0}"/>
              </a:ext>
            </a:extLst>
          </p:cNvPr>
          <p:cNvSpPr/>
          <p:nvPr/>
        </p:nvSpPr>
        <p:spPr>
          <a:xfrm>
            <a:off x="3208040" y="2643532"/>
            <a:ext cx="5986201" cy="1173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1306287" y="2536448"/>
            <a:ext cx="101997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Вход</a:t>
            </a:r>
            <a:r>
              <a:rPr lang="ru-RU" sz="2400" dirty="0">
                <a:latin typeface="Montserrat Alternates Black" panose="00000A00000000000000" pitchFamily="50" charset="-52"/>
              </a:rPr>
              <a:t> в личный кабинет электронного журнала осуществляется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с помощью логина и пароля.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Montserrat Alternates Black" panose="00000A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При проблемах</a:t>
            </a:r>
            <a:r>
              <a:rPr lang="en-US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 </a:t>
            </a:r>
            <a:r>
              <a:rPr lang="ru-RU" sz="2400" dirty="0">
                <a:latin typeface="Montserrat Alternates Black" panose="00000A00000000000000" pitchFamily="50" charset="-52"/>
              </a:rPr>
              <a:t>со входом незамедлительно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обращаться в тех.поддержку.</a:t>
            </a:r>
            <a:endParaRPr lang="en-US" sz="2400" u="sng" dirty="0">
              <a:solidFill>
                <a:srgbClr val="BA010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3435750" y="1179926"/>
            <a:ext cx="53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Авторизация</a:t>
            </a:r>
          </a:p>
        </p:txBody>
      </p:sp>
    </p:spTree>
    <p:extLst>
      <p:ext uri="{BB962C8B-B14F-4D97-AF65-F5344CB8AC3E}">
        <p14:creationId xmlns:p14="http://schemas.microsoft.com/office/powerpoint/2010/main" val="35955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649438" y="2144019"/>
            <a:ext cx="108931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26.08.2025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Окончание внесения расписания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в электронный журнал </a:t>
            </a:r>
          </a:p>
          <a:p>
            <a:pPr algn="ctr"/>
            <a:endParaRPr lang="ru-RU" sz="4400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  <a:p>
            <a:pPr algn="ctr"/>
            <a:r>
              <a:rPr lang="ru-RU" sz="4400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27.08.2025 в 09:00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Время открытия доступа для учеников</a:t>
            </a:r>
            <a:endParaRPr lang="ru-RU" sz="4400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  <a:p>
            <a:pPr algn="ctr"/>
            <a:endParaRPr lang="en-US" sz="3200" dirty="0">
              <a:solidFill>
                <a:srgbClr val="BA010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3435750" y="878476"/>
            <a:ext cx="532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Подготовка журнала МШЗД</a:t>
            </a:r>
          </a:p>
        </p:txBody>
      </p:sp>
    </p:spTree>
    <p:extLst>
      <p:ext uri="{BB962C8B-B14F-4D97-AF65-F5344CB8AC3E}">
        <p14:creationId xmlns:p14="http://schemas.microsoft.com/office/powerpoint/2010/main" val="337282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612949" y="2194804"/>
            <a:ext cx="108931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31.08.2025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Окончание актуализации данных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в электронном журнале</a:t>
            </a:r>
          </a:p>
          <a:p>
            <a:pPr algn="ctr"/>
            <a:endParaRPr lang="ru-RU" sz="3200" dirty="0">
              <a:latin typeface="Montserrat Alternates Black" panose="00000A00000000000000" pitchFamily="50" charset="-52"/>
            </a:endParaRPr>
          </a:p>
          <a:p>
            <a:pPr algn="ctr"/>
            <a:r>
              <a:rPr lang="ru-RU" sz="4400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до 14.09.2025</a:t>
            </a:r>
          </a:p>
          <a:p>
            <a:pPr algn="ctr"/>
            <a:r>
              <a:rPr lang="ru-RU" sz="3200" dirty="0">
                <a:latin typeface="Montserrat Alternates Black" panose="00000A00000000000000" pitchFamily="50" charset="-52"/>
              </a:rPr>
              <a:t>корректировка расписания занятий</a:t>
            </a:r>
            <a:endParaRPr lang="ru-RU" sz="3200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  <a:p>
            <a:pPr algn="ctr"/>
            <a:endParaRPr lang="ru-RU" sz="4400" dirty="0">
              <a:latin typeface="Montserrat Alternates Black" panose="00000A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3435750" y="838282"/>
            <a:ext cx="532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Подготовка журнала МШЗД</a:t>
            </a:r>
          </a:p>
        </p:txBody>
      </p:sp>
    </p:spTree>
    <p:extLst>
      <p:ext uri="{BB962C8B-B14F-4D97-AF65-F5344CB8AC3E}">
        <p14:creationId xmlns:p14="http://schemas.microsoft.com/office/powerpoint/2010/main" val="418796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763674" y="1605442"/>
            <a:ext cx="1095341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«Сетка» расписания</a:t>
            </a:r>
            <a:endParaRPr lang="ru-RU" sz="2400" dirty="0">
              <a:solidFill>
                <a:srgbClr val="BA0103"/>
              </a:solidFill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668457" y="933704"/>
            <a:ext cx="108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Расписание на 2025-2026 год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972A4E-DF8E-A9E3-21A5-C4576354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6" y="2441950"/>
            <a:ext cx="11466402" cy="25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38" y="1396721"/>
            <a:ext cx="7072640" cy="420794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Montserrat Alternates Black" panose="00000A00000000000000" pitchFamily="50" charset="-52"/>
              </a:rPr>
              <a:t>1. Составляется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к последней неделе Августа.</a:t>
            </a:r>
            <a:br>
              <a:rPr lang="ru-RU" sz="2400" u="sng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2.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Возможны изменения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в первые две учебные недели.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3. Переход в группу с другим расписанием </a:t>
            </a: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только до 20 октября</a:t>
            </a:r>
            <a:br>
              <a:rPr lang="en-US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(по запросу и при наличии свободных мест).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dirty="0">
                <a:latin typeface="Montserrat Alternates Black" panose="00000A00000000000000" pitchFamily="50" charset="-52"/>
              </a:rPr>
              <a:t>4. Переход в группу с другим расписанием</a:t>
            </a:r>
            <a:br>
              <a:rPr lang="ru-RU" sz="2400" dirty="0">
                <a:latin typeface="Montserrat Alternates Black" panose="00000A00000000000000" pitchFamily="50" charset="-52"/>
              </a:rPr>
            </a:br>
            <a:r>
              <a:rPr lang="ru-RU" sz="24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только по всем предметам.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DDF45C-1432-36AD-8CE9-5B803A5F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22" y="1076630"/>
            <a:ext cx="4080362" cy="45280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643072" y="811946"/>
            <a:ext cx="53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tserrat Alternates Black" panose="00000A00000000000000" pitchFamily="50" charset="-52"/>
              </a:rPr>
              <a:t>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81349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3435750" y="825663"/>
            <a:ext cx="532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tserrat Alternates Black" panose="00000A00000000000000" pitchFamily="50" charset="-52"/>
              </a:rPr>
              <a:t>Интернет-уроки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967E6DC-4AA5-F11D-8DD0-A50F8502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95" y="1722664"/>
            <a:ext cx="9686610" cy="459943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Montserrat Alternates Black" panose="00000A00000000000000" pitchFamily="50" charset="-52"/>
              </a:rPr>
              <a:t>1. Занятия проходят</a:t>
            </a:r>
            <a:r>
              <a:rPr lang="en-US" sz="2200" dirty="0">
                <a:latin typeface="Montserrat Alternates Black" panose="00000A00000000000000" pitchFamily="50" charset="-52"/>
              </a:rPr>
              <a:t>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на платформе сервиса </a:t>
            </a:r>
            <a:r>
              <a:rPr lang="en-US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Zoom.</a:t>
            </a: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2. МШЗД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НЕ осуществляет и НЕ предоставляет</a:t>
            </a:r>
            <a:b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</a:b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запись интернет-уроков.</a:t>
            </a:r>
            <a:br>
              <a:rPr lang="ru-RU" sz="2200" u="sng" dirty="0">
                <a:latin typeface="Montserrat Alternates Black" panose="00000A00000000000000" pitchFamily="50" charset="-52"/>
              </a:rPr>
            </a:b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3.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Обязательное наличие</a:t>
            </a:r>
            <a:r>
              <a:rPr lang="en-US" sz="2200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 </a:t>
            </a:r>
            <a:r>
              <a:rPr lang="ru-RU" sz="2200" dirty="0">
                <a:latin typeface="Montserrat Alternates Black" panose="00000A00000000000000" pitchFamily="50" charset="-52"/>
              </a:rPr>
              <a:t>работающих камеры и микрофона.</a:t>
            </a:r>
            <a:br>
              <a:rPr lang="ru-RU" sz="2200" dirty="0">
                <a:latin typeface="Montserrat Alternates Black" panose="00000A00000000000000" pitchFamily="50" charset="-52"/>
              </a:rPr>
            </a:b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4. </a:t>
            </a:r>
            <a:r>
              <a:rPr lang="ru-RU" sz="2200" u="sng" dirty="0">
                <a:solidFill>
                  <a:srgbClr val="BA0103"/>
                </a:solidFill>
                <a:latin typeface="Montserrat Alternates Black" panose="00000A00000000000000" pitchFamily="50" charset="-52"/>
              </a:rPr>
              <a:t>Обязательное соблюдение правил</a:t>
            </a:r>
            <a:br>
              <a:rPr lang="ru-RU" sz="2200" dirty="0">
                <a:latin typeface="Montserrat Alternates Black" panose="00000A00000000000000" pitchFamily="50" charset="-52"/>
              </a:rPr>
            </a:br>
            <a:r>
              <a:rPr lang="ru-RU" sz="2200" dirty="0">
                <a:latin typeface="Montserrat Alternates Black" panose="00000A00000000000000" pitchFamily="50" charset="-52"/>
              </a:rPr>
              <a:t>сетевого этикета и </a:t>
            </a:r>
            <a:r>
              <a:rPr lang="ru-RU" sz="2200" dirty="0">
                <a:solidFill>
                  <a:srgbClr val="000000"/>
                </a:solidFill>
                <a:latin typeface="Montserrat Alternates Black" panose="00000A00000000000000" pitchFamily="50" charset="-52"/>
              </a:rPr>
              <a:t>морально-этических норм.</a:t>
            </a:r>
            <a:endParaRPr lang="ru-RU" sz="2200" u="sng" dirty="0">
              <a:solidFill>
                <a:srgbClr val="BA0103"/>
              </a:solidFill>
              <a:latin typeface="Montserrat Alternates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058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87ABF-956C-2AAC-0AAB-CB4EFFDACD28}"/>
              </a:ext>
            </a:extLst>
          </p:cNvPr>
          <p:cNvSpPr txBox="1"/>
          <p:nvPr/>
        </p:nvSpPr>
        <p:spPr>
          <a:xfrm>
            <a:off x="1287026" y="812899"/>
            <a:ext cx="9617947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80" marR="5672" algn="ctr">
              <a:spcBef>
                <a:spcPts val="2144"/>
              </a:spcBef>
            </a:pPr>
            <a:r>
              <a:rPr lang="ru-RU" sz="4000" b="1" u="sng" spc="-1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! Внимание ! </a:t>
            </a:r>
          </a:p>
          <a:p>
            <a:pPr marL="14180" marR="5672" algn="ctr">
              <a:spcBef>
                <a:spcPts val="2144"/>
              </a:spcBef>
            </a:pPr>
            <a:r>
              <a:rPr lang="ru-RU" sz="2800" b="1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Педагог </a:t>
            </a:r>
            <a:r>
              <a:rPr lang="ru-RU" sz="2800" b="1" spc="-6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вправе исключить участника из</a:t>
            </a:r>
            <a:r>
              <a:rPr lang="ru-RU" sz="2800" b="1" spc="329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</a:t>
            </a:r>
            <a:r>
              <a:rPr lang="ru-RU" sz="2800" b="1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видеоконференции до конца занятия, если: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У учащегося выключены </a:t>
            </a: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камера </a:t>
            </a:r>
            <a:r>
              <a:rPr lang="ru-RU" sz="2800" b="1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и/или </a:t>
            </a: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микрофон.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Имя и фамилия </a:t>
            </a:r>
            <a:r>
              <a:rPr lang="ru-RU" sz="2800" b="1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пользователя не соответствуют </a:t>
            </a: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имени и фамилии учащегося.</a:t>
            </a:r>
          </a:p>
          <a:p>
            <a:pPr marL="528530" marR="5672" indent="-514350">
              <a:spcBef>
                <a:spcPts val="2144"/>
              </a:spcBef>
              <a:buAutoNum type="arabicPeriod"/>
            </a:pP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Учащийся использует ненормативную лексику.</a:t>
            </a:r>
            <a:endParaRPr lang="ru-RU" sz="2800" dirty="0">
              <a:latin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984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87ABF-956C-2AAC-0AAB-CB4EFFDACD28}"/>
              </a:ext>
            </a:extLst>
          </p:cNvPr>
          <p:cNvSpPr txBox="1"/>
          <p:nvPr/>
        </p:nvSpPr>
        <p:spPr>
          <a:xfrm>
            <a:off x="1287026" y="1378438"/>
            <a:ext cx="9617947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80" marR="5672" algn="ctr">
              <a:spcBef>
                <a:spcPts val="2144"/>
              </a:spcBef>
            </a:pPr>
            <a:r>
              <a:rPr lang="ru-RU" sz="4000" b="1" u="sng" spc="-1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! Внимание ! </a:t>
            </a:r>
          </a:p>
          <a:p>
            <a:pPr marL="14180" marR="5672" algn="ctr">
              <a:spcBef>
                <a:spcPts val="2144"/>
              </a:spcBef>
            </a:pPr>
            <a:r>
              <a:rPr lang="ru-RU" sz="2800" b="1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Педагог </a:t>
            </a:r>
            <a:r>
              <a:rPr lang="ru-RU" sz="2800" b="1" spc="-6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вправе исключить участника из</a:t>
            </a:r>
            <a:r>
              <a:rPr lang="ru-RU" sz="2800" b="1" spc="329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 </a:t>
            </a:r>
            <a:r>
              <a:rPr lang="ru-RU" sz="2800" b="1" spc="-11" dirty="0">
                <a:solidFill>
                  <a:srgbClr val="BA0103"/>
                </a:solidFill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видеоконференции до конца занятия, если:</a:t>
            </a:r>
          </a:p>
          <a:p>
            <a:pPr marL="14180" marR="5672">
              <a:spcBef>
                <a:spcPts val="2144"/>
              </a:spcBef>
            </a:pPr>
            <a:r>
              <a:rPr lang="ru-RU" sz="2800" b="1" spc="-11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4.  Учащийся мешает проведению урока, игнорируя замечания учителя.</a:t>
            </a:r>
            <a:endParaRPr lang="ru-RU" sz="2800" dirty="0">
              <a:latin typeface="Montserrat Black"/>
              <a:cs typeface="Montserrat Black"/>
            </a:endParaRPr>
          </a:p>
          <a:p>
            <a:pPr marL="14180" marR="5672">
              <a:spcBef>
                <a:spcPts val="2144"/>
              </a:spcBef>
            </a:pPr>
            <a:r>
              <a:rPr lang="ru-RU" sz="2800" b="1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5.  Учащийся нарушает иные правила участия в интернет уроках</a:t>
            </a:r>
            <a:r>
              <a:rPr lang="en-US" sz="2800" b="1" spc="-6" dirty="0">
                <a:uFill>
                  <a:solidFill>
                    <a:srgbClr val="000000"/>
                  </a:solidFill>
                </a:uFill>
                <a:latin typeface="Montserrat Black"/>
                <a:cs typeface="Montserrat Black"/>
              </a:rPr>
              <a:t>.</a:t>
            </a:r>
            <a:endParaRPr lang="ru-RU" sz="2800" b="1" spc="-11" dirty="0">
              <a:uFill>
                <a:solidFill>
                  <a:srgbClr val="000000"/>
                </a:solidFill>
              </a:uFill>
              <a:latin typeface="Montserrat Black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312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726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230158"/>
            <a:ext cx="11400503" cy="5082152"/>
          </a:xfrm>
        </p:spPr>
        <p:txBody>
          <a:bodyPr>
            <a:noAutofit/>
          </a:bodyPr>
          <a:lstStyle/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Сайт заочного отделения МШЗД: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3"/>
              </a:rPr>
              <a:t>https://distant.isotm.ru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Секретариат МШЗД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4"/>
              </a:rPr>
              <a:t>isotm.distant@gmail.com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Техническая поддержка электронного журнала МШЗД - Антоняк Александр Анатольевич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5"/>
              </a:rPr>
              <a:t>asachov@schooloftomorrow.ru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Завуч МШЗД (контрольные работы, УП, КТП) - Зацепина Мария Ивановна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6"/>
              </a:rPr>
              <a:t>mzatsepina@schooloftomorrow.ru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Психолог МШЗД - Чан Линь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Тьи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7"/>
              </a:rPr>
              <a:t>http://linhchi.site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609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8D7D4-9D73-7A71-3257-AAE2512A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8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7B55-284E-301C-EA46-52D8DE80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17F7A-B62F-1F4C-85CF-916293C9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46B522-DE59-218E-AC3B-913928AC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402717"/>
            <a:ext cx="7063990" cy="3973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2160395" y="1566873"/>
            <a:ext cx="944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773723" y="2198295"/>
            <a:ext cx="10953413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Рабочее место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изолировано от различных источников шума</a:t>
            </a:r>
            <a:r>
              <a:rPr lang="en-US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BA0103"/>
              </a:solidFill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Рабочее место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должно иметь опрятный вид </a:t>
            </a: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(рабочий стол и любое пространство, попадающее в поле зрения участников интернет-уроков и тестирований с наблюдением). </a:t>
            </a:r>
            <a:endParaRPr lang="en-US" sz="2400" dirty="0"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b="1" dirty="0">
              <a:solidFill>
                <a:srgbClr val="BA0103"/>
              </a:solidFill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668457" y="933704"/>
            <a:ext cx="108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ученика.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1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C277D54-0C3F-F817-06F2-E85C8BC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D2E99-1865-434A-5581-49F189519D57}"/>
              </a:ext>
            </a:extLst>
          </p:cNvPr>
          <p:cNvSpPr txBox="1"/>
          <p:nvPr/>
        </p:nvSpPr>
        <p:spPr>
          <a:xfrm>
            <a:off x="813916" y="2000850"/>
            <a:ext cx="10953413" cy="409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Исправный компьютер</a:t>
            </a:r>
            <a:r>
              <a:rPr lang="ru-RU" sz="2400" b="1" dirty="0"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отвечающий средним показателям производительности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Исправные </a:t>
            </a:r>
            <a:r>
              <a:rPr lang="ru-RU" sz="2400" b="1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принтер и сканирующее устройство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Исправные и настроенные </a:t>
            </a:r>
            <a:r>
              <a:rPr lang="ru-RU" sz="2400" b="1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камера и микрофон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полного пакета драйверов для ПК</a:t>
            </a:r>
            <a:endParaRPr lang="en-US" sz="2400" dirty="0"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скорость Интернет-соединения: 20 Мб/с</a:t>
            </a:r>
            <a:endParaRPr lang="en-US" sz="2400" b="1" dirty="0">
              <a:solidFill>
                <a:srgbClr val="BA0103"/>
              </a:solidFill>
              <a:effectLst/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Наличие полного пакета </a:t>
            </a:r>
            <a:r>
              <a:rPr lang="ru-RU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офисного ПО» </a:t>
            </a:r>
            <a:r>
              <a:rPr lang="ru-RU" sz="2400" dirty="0"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для работы с файлами: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DOCX,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PPTX,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XLSX,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PDF,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ZIP,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RAR, </a:t>
            </a:r>
            <a:r>
              <a:rPr lang="ru-RU" sz="2400" dirty="0">
                <a:solidFill>
                  <a:srgbClr val="BA0103"/>
                </a:solidFill>
                <a:effectLst/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BA0103"/>
                </a:solidFill>
                <a:latin typeface="Montserrat Alternates Black" panose="00000A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MP3</a:t>
            </a:r>
            <a:endParaRPr lang="ru-RU" sz="2400" b="1" dirty="0">
              <a:solidFill>
                <a:srgbClr val="BA0103"/>
              </a:solidFill>
              <a:latin typeface="Montserrat Alternates Black" panose="00000A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19BA-3C94-51DC-5F26-2FA961B9C9B9}"/>
              </a:ext>
            </a:extLst>
          </p:cNvPr>
          <p:cNvSpPr txBox="1"/>
          <p:nvPr/>
        </p:nvSpPr>
        <p:spPr>
          <a:xfrm>
            <a:off x="668457" y="933704"/>
            <a:ext cx="108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Montserrat Alternates Black" panose="00000A00000000000000" pitchFamily="50" charset="-52"/>
                <a:ea typeface="Times New Roman" panose="02020603050405020304" pitchFamily="18" charset="0"/>
              </a:rPr>
              <a:t>Организация рабочего места ученика.</a:t>
            </a:r>
            <a:endParaRPr lang="en-US" sz="3200" dirty="0">
              <a:solidFill>
                <a:srgbClr val="000000"/>
              </a:solidFill>
              <a:effectLst/>
              <a:latin typeface="Montserrat Alternates Black" panose="00000A00000000000000" pitchFamily="50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амка 17">
            <a:extLst>
              <a:ext uri="{FF2B5EF4-FFF2-40B4-BE49-F238E27FC236}">
                <a16:creationId xmlns:a16="http://schemas.microsoft.com/office/drawing/2014/main" id="{DA09B2F4-8B30-7A43-AA92-68C74BA89FB8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565C48-EE17-0248-9CF6-EBCC5160E573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" name="Рисунок 19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4298B768-A5EC-6E42-A525-3FB8F079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19C3B-1BBD-0308-90CC-66C7E379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40" y="743079"/>
            <a:ext cx="8983436" cy="57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5BA87-A573-8ABA-4454-B5357E78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1"/>
          <a:stretch/>
        </p:blipFill>
        <p:spPr>
          <a:xfrm>
            <a:off x="632637" y="674278"/>
            <a:ext cx="10926726" cy="5802604"/>
          </a:xfrm>
          <a:prstGeom prst="rect">
            <a:avLst/>
          </a:prstGeom>
        </p:spPr>
      </p:pic>
      <p:sp>
        <p:nvSpPr>
          <p:cNvPr id="18" name="Рамка 17">
            <a:extLst>
              <a:ext uri="{FF2B5EF4-FFF2-40B4-BE49-F238E27FC236}">
                <a16:creationId xmlns:a16="http://schemas.microsoft.com/office/drawing/2014/main" id="{DA09B2F4-8B30-7A43-AA92-68C74BA89FB8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565C48-EE17-0248-9CF6-EBCC5160E573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" name="Рисунок 19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4298B768-A5EC-6E42-A525-3FB8F079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BACB19-05A2-0874-D16E-B93DE99E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447" y="785931"/>
            <a:ext cx="1331775" cy="1331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CF6FB5-BE0F-4621-9CBA-A7349B7BA950}"/>
              </a:ext>
            </a:extLst>
          </p:cNvPr>
          <p:cNvSpPr txBox="1"/>
          <p:nvPr/>
        </p:nvSpPr>
        <p:spPr>
          <a:xfrm>
            <a:off x="632637" y="4907222"/>
            <a:ext cx="6005070" cy="1569660"/>
          </a:xfrm>
          <a:prstGeom prst="rect">
            <a:avLst/>
          </a:prstGeom>
          <a:solidFill>
            <a:srgbClr val="BA010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Видно ученика</a:t>
            </a:r>
            <a:b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Видно рабочее место</a:t>
            </a:r>
          </a:p>
          <a:p>
            <a:pPr algn="ctr"/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Видно экран монитора</a:t>
            </a:r>
            <a:endParaRPr lang="en-US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1634531" y="1280953"/>
            <a:ext cx="8922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Электронный журнал</a:t>
            </a:r>
          </a:p>
          <a:p>
            <a:pPr algn="ctr"/>
            <a:r>
              <a:rPr lang="ru-RU" sz="4000" b="1" dirty="0">
                <a:latin typeface="Montserrat Alternates Black" panose="00000A00000000000000" pitchFamily="50" charset="-52"/>
              </a:rPr>
              <a:t>МШЗД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AC4ABD-BC41-7E8E-00B1-B83204347F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55038" y="2495126"/>
            <a:ext cx="3081921" cy="30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6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469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Montserrat Alternates Black</vt:lpstr>
      <vt:lpstr>Montserrat Black</vt:lpstr>
      <vt:lpstr>Roboto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https://isotm.ru/ </vt:lpstr>
      <vt:lpstr>Презентация PowerPoint</vt:lpstr>
      <vt:lpstr>Презентация PowerPoint</vt:lpstr>
      <vt:lpstr>Презентация PowerPoint</vt:lpstr>
      <vt:lpstr>Презентация PowerPoint</vt:lpstr>
      <vt:lpstr>1. Составляется к последней неделе Августа.  2. Возможны изменения в первые две учебные недели.  3. Переход в группу с другим расписанием только до 20 октября (по запросу и при наличии свободных мест).  4. Переход в группу с другим расписанием только по всем предметам.</vt:lpstr>
      <vt:lpstr>1. Занятия проходят на платформе сервиса Zoom.  2. МШЗД НЕ осуществляет и НЕ предоставляет запись интернет-уроков.  3. Обязательное наличие работающих камеры и микрофона.  4. Обязательное соблюдение правил сетевого этикета и морально-этических норм.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DaBright</cp:lastModifiedBy>
  <cp:revision>10</cp:revision>
  <dcterms:modified xsi:type="dcterms:W3CDTF">2025-08-19T05:53:36Z</dcterms:modified>
</cp:coreProperties>
</file>