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90" r:id="rId11"/>
    <p:sldId id="282" r:id="rId12"/>
    <p:sldId id="283" r:id="rId13"/>
    <p:sldId id="277" r:id="rId14"/>
    <p:sldId id="280" r:id="rId15"/>
    <p:sldId id="278" r:id="rId16"/>
    <p:sldId id="293" r:id="rId17"/>
    <p:sldId id="279" r:id="rId18"/>
    <p:sldId id="291" r:id="rId19"/>
    <p:sldId id="284" r:id="rId20"/>
    <p:sldId id="292" r:id="rId21"/>
    <p:sldId id="286" r:id="rId22"/>
    <p:sldId id="263" r:id="rId23"/>
    <p:sldId id="29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5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1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4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1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5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2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3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7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gos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oftomorrow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tant.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"/>
            <a:ext cx="12185827" cy="68591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7532" y="2526981"/>
            <a:ext cx="10865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ТРЕНИНГ ДЛЯ РОДИТЕЛЕЙ</a:t>
            </a:r>
          </a:p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учащихся </a:t>
            </a:r>
          </a:p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заочной формы обучения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8993" y="697521"/>
            <a:ext cx="111540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Международная школа завтрашнего дня</a:t>
            </a:r>
          </a:p>
          <a:p>
            <a:pPr algn="ctr"/>
            <a:r>
              <a:rPr lang="ru-RU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Английская игровая школа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29937" y="6011075"/>
            <a:ext cx="43861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202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-202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уч.г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7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13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03386" y="62523"/>
            <a:ext cx="3110522" cy="2456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https://distant.isotm.ru</a:t>
            </a:r>
            <a:r>
              <a:rPr lang="en-US" sz="20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B88EAD-D318-525E-EB89-926C79DA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251" y="296984"/>
            <a:ext cx="8300749" cy="65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168109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974" y="1279920"/>
            <a:ext cx="11240654" cy="510770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27432">
              <a:lnSpc>
                <a:spcPct val="170000"/>
              </a:lnSpc>
            </a:pPr>
            <a:r>
              <a:rPr lang="ru-RU" sz="8600" b="1" dirty="0">
                <a:latin typeface="Verdana" panose="020B0604030504040204" pitchFamily="34" charset="0"/>
                <a:ea typeface="Verdana" panose="020B0604030504040204" pitchFamily="34" charset="0"/>
              </a:rPr>
              <a:t>ЧТО ТАКОЕ ФГОС?</a:t>
            </a:r>
            <a:endParaRPr lang="en-US" sz="8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 algn="l">
              <a:lnSpc>
                <a:spcPct val="170000"/>
              </a:lnSpc>
            </a:pPr>
            <a:r>
              <a:rPr lang="ru-RU" sz="8600" b="1" dirty="0">
                <a:latin typeface="Verdana" panose="020B0604030504040204" pitchFamily="34" charset="0"/>
                <a:ea typeface="Verdana" panose="020B0604030504040204" pitchFamily="34" charset="0"/>
              </a:rPr>
              <a:t>Федеральные государственные образовательные стандарты - </a:t>
            </a:r>
            <a:r>
              <a:rPr lang="ru-RU" sz="8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совокупность требований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, обязательных при реализации </a:t>
            </a:r>
            <a:r>
              <a:rPr lang="ru-RU" sz="8600" b="1" dirty="0">
                <a:latin typeface="Verdana" panose="020B0604030504040204" pitchFamily="34" charset="0"/>
                <a:ea typeface="Verdana" panose="020B0604030504040204" pitchFamily="34" charset="0"/>
              </a:rPr>
              <a:t>основных образовательных программ начального общего, основного общего, среднего (полного) общего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, начального профессионального, среднего профессионального и высшего профессионального образования </a:t>
            </a:r>
            <a:r>
              <a:rPr lang="ru-RU" sz="86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образовательными учреждениями, имеющими государственную аккредитацию.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90378" y="368360"/>
            <a:ext cx="2855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www.fgos.ru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008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22" y="-107213"/>
            <a:ext cx="10126054" cy="715965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506" y="1042276"/>
            <a:ext cx="11240654" cy="5563476"/>
          </a:xfrm>
        </p:spPr>
        <p:txBody>
          <a:bodyPr>
            <a:no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ЗАЧЕМ НУЖНЫ ФГОС?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Федеральные государственные образовательные стандарты обеспечивают: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единство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образовательного пространства Российской Федерации;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преемственность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основных образовательных программ </a:t>
            </a: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начального общего, основного общего, среднего (полного) общего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, начального профессионального, среднего профессионального и высшего профессионального образования.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6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11861800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800" y="952890"/>
            <a:ext cx="11049000" cy="47020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9800" b="1">
                <a:latin typeface="Verdana" panose="020B0604030504040204" pitchFamily="34" charset="0"/>
                <a:ea typeface="Verdana" panose="020B0604030504040204" pitchFamily="34" charset="0"/>
              </a:rPr>
              <a:t>Государственная лицензия и аккредитация</a:t>
            </a:r>
          </a:p>
          <a:p>
            <a:pPr>
              <a:lnSpc>
                <a:spcPct val="170000"/>
              </a:lnSpc>
            </a:pPr>
            <a:r>
              <a:rPr lang="ru-RU" sz="9800" b="1">
                <a:latin typeface="Verdana" panose="020B0604030504040204" pitchFamily="34" charset="0"/>
                <a:ea typeface="Verdana" panose="020B0604030504040204" pitchFamily="34" charset="0"/>
              </a:rPr>
              <a:t> Департамента образования г.Москвы</a:t>
            </a:r>
          </a:p>
          <a:p>
            <a:pPr>
              <a:lnSpc>
                <a:spcPct val="170000"/>
              </a:lnSpc>
            </a:pPr>
            <a:r>
              <a:rPr lang="ru-RU" sz="9800" b="1">
                <a:latin typeface="Verdana" panose="020B0604030504040204" pitchFamily="34" charset="0"/>
                <a:ea typeface="Verdana" panose="020B0604030504040204" pitchFamily="34" charset="0"/>
              </a:rPr>
              <a:t>на начальное, основное и среднее</a:t>
            </a:r>
          </a:p>
          <a:p>
            <a:pPr>
              <a:lnSpc>
                <a:spcPct val="170000"/>
              </a:lnSpc>
            </a:pPr>
            <a:r>
              <a:rPr lang="ru-RU" sz="9800" b="1">
                <a:latin typeface="Verdana" panose="020B0604030504040204" pitchFamily="34" charset="0"/>
                <a:ea typeface="Verdana" panose="020B0604030504040204" pitchFamily="34" charset="0"/>
              </a:rPr>
              <a:t>общее образование для детей</a:t>
            </a:r>
          </a:p>
          <a:p>
            <a:pPr>
              <a:lnSpc>
                <a:spcPct val="170000"/>
              </a:lnSpc>
            </a:pPr>
            <a:r>
              <a:rPr lang="ru-RU" sz="9800" b="1">
                <a:latin typeface="Verdana" panose="020B0604030504040204" pitchFamily="34" charset="0"/>
                <a:ea typeface="Verdana" panose="020B0604030504040204" pitchFamily="34" charset="0"/>
              </a:rPr>
              <a:t>и дополнительное образование</a:t>
            </a:r>
          </a:p>
          <a:p>
            <a:pPr>
              <a:lnSpc>
                <a:spcPct val="170000"/>
              </a:lnSpc>
            </a:pPr>
            <a:r>
              <a:rPr lang="ru-RU" sz="9800" b="1">
                <a:latin typeface="Verdana" panose="020B0604030504040204" pitchFamily="34" charset="0"/>
                <a:ea typeface="Verdana" panose="020B0604030504040204" pitchFamily="34" charset="0"/>
              </a:rPr>
              <a:t> для детей и взрослых</a:t>
            </a:r>
          </a:p>
          <a:p>
            <a:endParaRPr lang="ru-RU" sz="9800" b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8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Аттестаты государственного образца РФ</a:t>
            </a:r>
          </a:p>
          <a:p>
            <a:endParaRPr lang="ru-RU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 algn="l"/>
            <a:endParaRPr lang="ru-RU" sz="32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2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3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2CF240-091E-00B9-F64A-27EA11C9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76" r="1350" b="1"/>
          <a:stretch>
            <a:fillRect/>
          </a:stretch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7039D9-9082-5725-4B97-576384B91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r="9957" b="1"/>
          <a:stretch>
            <a:fillRect/>
          </a:stretch>
        </p:blipFill>
        <p:spPr bwMode="auto">
          <a:xfrm>
            <a:off x="516835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4109" r="-1" b="3335"/>
          <a:stretch>
            <a:fillRect/>
          </a:stretch>
        </p:blipFill>
        <p:spPr>
          <a:xfrm>
            <a:off x="5168354" y="3429000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046" name="Freeform: Shape 1045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8" name="Freeform: Shape 1047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ВЫПУСНИКИ </a:t>
            </a:r>
            <a:br>
              <a:rPr lang="ru-RU" sz="3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</a:t>
            </a:r>
            <a:br>
              <a:rPr lang="ru-RU" sz="3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года</a:t>
            </a:r>
            <a:endParaRPr lang="en-US" sz="3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8055" y="2514600"/>
            <a:ext cx="5250291" cy="3666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 </a:t>
            </a:r>
            <a:r>
              <a:rPr lang="en-US" sz="2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класс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- 3</a:t>
            </a:r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74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человек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57 выпускников получили аттестат с отличием.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11 </a:t>
            </a:r>
            <a:r>
              <a:rPr lang="en-US" sz="2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класс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– 18</a:t>
            </a:r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человек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Золотую медаль «За успехи в учении» вручили 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 выпускнику.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Серебряную медаль «За успехи в учении» получили 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 выпускника.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Московской медали «За успехи в обучении» удостоены </a:t>
            </a:r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23 выпускника.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10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11861800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800" y="952890"/>
            <a:ext cx="11049000" cy="470208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9800" b="1" dirty="0">
                <a:latin typeface="Verdana" panose="020B0604030504040204" pitchFamily="34" charset="0"/>
                <a:ea typeface="Verdana" panose="020B0604030504040204" pitchFamily="34" charset="0"/>
              </a:rPr>
              <a:t>Аккредитация</a:t>
            </a:r>
          </a:p>
          <a:p>
            <a:pPr>
              <a:lnSpc>
                <a:spcPct val="170000"/>
              </a:lnSpc>
            </a:pPr>
            <a:r>
              <a:rPr lang="ru-RU" sz="9800" b="1" dirty="0">
                <a:latin typeface="Verdana" panose="020B0604030504040204" pitchFamily="34" charset="0"/>
                <a:ea typeface="Verdana" panose="020B0604030504040204" pitchFamily="34" charset="0"/>
              </a:rPr>
              <a:t> 2 международных </a:t>
            </a:r>
            <a:r>
              <a:rPr lang="ru-RU" sz="9800" b="1" dirty="0" err="1">
                <a:latin typeface="Verdana" panose="020B0604030504040204" pitchFamily="34" charset="0"/>
                <a:ea typeface="Verdana" panose="020B0604030504040204" pitchFamily="34" charset="0"/>
              </a:rPr>
              <a:t>аккредитационных</a:t>
            </a:r>
            <a:r>
              <a:rPr lang="ru-RU" sz="9800" b="1" dirty="0">
                <a:latin typeface="Verdana" panose="020B0604030504040204" pitchFamily="34" charset="0"/>
                <a:ea typeface="Verdana" panose="020B0604030504040204" pitchFamily="34" charset="0"/>
              </a:rPr>
              <a:t> агентств</a:t>
            </a:r>
          </a:p>
          <a:p>
            <a:endParaRPr lang="ru-RU" sz="9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Аттестаты из аккредитованной зарубежной организации</a:t>
            </a: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 algn="l"/>
            <a:endParaRPr lang="ru-RU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7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1377B-6702-37E4-FBBD-F4BD52E7A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13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F7ECFE-2EF2-5B70-FFC7-0A7BDE62818E}"/>
              </a:ext>
            </a:extLst>
          </p:cNvPr>
          <p:cNvSpPr/>
          <p:nvPr/>
        </p:nvSpPr>
        <p:spPr>
          <a:xfrm>
            <a:off x="638175" y="171162"/>
            <a:ext cx="3144471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https://distant.isotm.ru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C7794-03F4-8FFB-33D8-E7CDAE24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15" y="640080"/>
            <a:ext cx="7106773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9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168109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4081" y="1815383"/>
            <a:ext cx="8280920" cy="388843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Адрес сайта Международной школы завтрашнего дня</a:t>
            </a:r>
          </a:p>
          <a:p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www.schooloftomorrow.ru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/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7755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26952" y="6146683"/>
            <a:ext cx="6370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https://schooloftomorrow.ru/</a:t>
            </a:r>
            <a:endParaRPr lang="ru-RU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85" y="46446"/>
            <a:ext cx="10632843" cy="59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7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168109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6329" y="1983548"/>
            <a:ext cx="8280920" cy="388843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Адрес сайта отделения заочной формы обучения МШЗД</a:t>
            </a: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www.distant.isotm.ru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/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4621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0750" y="1389402"/>
            <a:ext cx="103505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Отделение заочной формы обучения:</a:t>
            </a: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участники </a:t>
            </a:r>
          </a:p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взаимоотношения 										сотрудничество</a:t>
            </a:r>
            <a:r>
              <a:rPr lang="ru-RU" sz="3600" b="1" dirty="0"/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7390" y="5097480"/>
            <a:ext cx="853393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Ольга Анатольевна Столярчук,</a:t>
            </a:r>
          </a:p>
          <a:p>
            <a:pPr algn="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соучредитель, заместитель директора</a:t>
            </a:r>
          </a:p>
          <a:p>
            <a:pPr algn="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 учебно-воспитательной работе</a:t>
            </a:r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48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50277" y="171162"/>
            <a:ext cx="3055815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https://distant.isotm.ru/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957BAD-8729-0928-7691-DD1860BFA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075" y="656492"/>
            <a:ext cx="8079568" cy="57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72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0059" y="2423875"/>
            <a:ext cx="103505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Отделение заочной формы обучения:</a:t>
            </a: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ВЗАИМООТНОШЕНИЯ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29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214291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945" y="1484784"/>
            <a:ext cx="10372437" cy="3888432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ДОГОВОР ОБ ОБУЧЕНИИ</a:t>
            </a:r>
          </a:p>
          <a:p>
            <a:r>
              <a:rPr lang="ru-RU" sz="3500" b="1" dirty="0">
                <a:latin typeface="Verdana" panose="020B0604030504040204" pitchFamily="34" charset="0"/>
                <a:ea typeface="Verdana" panose="020B0604030504040204" pitchFamily="34" charset="0"/>
              </a:rPr>
              <a:t>в Международной школе завтрашнего дня</a:t>
            </a:r>
          </a:p>
          <a:p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Предмет договора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Обязательства сторон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Права сторон</a:t>
            </a:r>
          </a:p>
          <a:p>
            <a:pPr marL="27432"/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87759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A85EE-FEB9-A47C-2DCD-29D0D1B47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FC37F-65D0-A637-6793-FD99EDF321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A5E761-0BB0-1104-0138-92B167FED7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D81BA-F906-ABD5-948B-9A9C2219A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"/>
            <a:ext cx="12185827" cy="68591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EEA908-0F89-0D84-A185-67C59C2BC7E8}"/>
              </a:ext>
            </a:extLst>
          </p:cNvPr>
          <p:cNvSpPr/>
          <p:nvPr/>
        </p:nvSpPr>
        <p:spPr>
          <a:xfrm>
            <a:off x="807532" y="2526981"/>
            <a:ext cx="10865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ТРЕНИНГ ДЛЯ РОДИТЕЛЕЙ</a:t>
            </a:r>
          </a:p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учащихся </a:t>
            </a:r>
          </a:p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заочной формы обучения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1067E5-8050-940D-8F1C-E727238C6E6B}"/>
              </a:ext>
            </a:extLst>
          </p:cNvPr>
          <p:cNvSpPr/>
          <p:nvPr/>
        </p:nvSpPr>
        <p:spPr>
          <a:xfrm>
            <a:off x="518993" y="697521"/>
            <a:ext cx="111540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Международная школа завтрашнего дня</a:t>
            </a:r>
          </a:p>
          <a:p>
            <a:pPr algn="ctr"/>
            <a:r>
              <a:rPr lang="ru-RU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Английская игровая школа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E65AC6-72DD-67DA-4D73-4711C9D02854}"/>
              </a:ext>
            </a:extLst>
          </p:cNvPr>
          <p:cNvSpPr/>
          <p:nvPr/>
        </p:nvSpPr>
        <p:spPr>
          <a:xfrm>
            <a:off x="4229937" y="6011075"/>
            <a:ext cx="43861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202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-202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уч.г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0059" y="2423875"/>
            <a:ext cx="103505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Отделение заочной формы обучения:</a:t>
            </a: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ОСНОВОПОЛАГАЮЩИЕ ДОКУМЕНТЫ</a:t>
            </a:r>
            <a:r>
              <a:rPr lang="ru-RU" sz="3600" b="1" dirty="0"/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9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45" y="250139"/>
            <a:ext cx="11634355" cy="66078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571744"/>
            <a:ext cx="1054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</a:rPr>
              <a:t>Федеральный закон </a:t>
            </a:r>
            <a:b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</a:rPr>
              <a:t>«Об образовании в Российской Федерации» </a:t>
            </a:r>
            <a:b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</a:rPr>
              <a:t>№ 273-ФЗ</a:t>
            </a:r>
            <a:b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500" y="3714744"/>
            <a:ext cx="11195050" cy="2214578"/>
          </a:xfrm>
        </p:spPr>
        <p:txBody>
          <a:bodyPr>
            <a:norm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Принят Государственной Думой РФ </a:t>
            </a:r>
          </a:p>
          <a:p>
            <a:pPr marL="0" indent="0">
              <a:buNone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 21 декабря 2012 года</a:t>
            </a:r>
          </a:p>
          <a:p>
            <a:pPr marL="0" indent="0">
              <a:buNone/>
            </a:pP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Вступил в силу 1 сентября 2013 года</a:t>
            </a:r>
          </a:p>
        </p:txBody>
      </p:sp>
    </p:spTree>
    <p:extLst>
      <p:ext uri="{BB962C8B-B14F-4D97-AF65-F5344CB8AC3E}">
        <p14:creationId xmlns:p14="http://schemas.microsoft.com/office/powerpoint/2010/main" val="212512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745" y="214291"/>
            <a:ext cx="11507355" cy="66078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1200" y="1644641"/>
            <a:ext cx="11036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Статья 1. Предмет регулирования настоящего Федерального закона</a:t>
            </a:r>
          </a:p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1. Предметом регулирования настоящего Федерального закона являются </a:t>
            </a:r>
            <a:r>
              <a:rPr lang="ru-RU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общественные отношения,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возникающие в сфере образования в связи с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реализацией права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на образование,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обеспечением государственных гарантий прав и свобод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человека в сфере образования и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созданием условий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для реализации права на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111337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1" y="88900"/>
            <a:ext cx="12380975" cy="69342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624981"/>
            <a:ext cx="11277600" cy="578647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algn="r"/>
            <a: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</a:rPr>
              <a:t>Статья 17 </a:t>
            </a:r>
          </a:p>
          <a:p>
            <a:r>
              <a:rPr lang="ru-RU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Способы получения образования</a:t>
            </a: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формы обучения</a:t>
            </a:r>
          </a:p>
          <a:p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В РФ образование может быть получено:</a:t>
            </a:r>
          </a:p>
          <a:p>
            <a:pPr marL="541782" indent="-514350">
              <a:buFont typeface="+mj-lt"/>
              <a:buAutoNum type="arabicPeriod"/>
            </a:pPr>
            <a:r>
              <a:rPr lang="ru-RU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организации, </a:t>
            </a:r>
          </a:p>
          <a:p>
            <a:pPr marL="27432"/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осуществляющей образовательную деятельность, </a:t>
            </a:r>
            <a:endParaRPr lang="en-US" sz="2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очной, очно-заочной и заочной  форме</a:t>
            </a:r>
          </a:p>
          <a:p>
            <a:pPr marL="541782" indent="-514350">
              <a:buAutoNum type="arabicPeriod" startAt="2"/>
            </a:pPr>
            <a:r>
              <a:rPr lang="ru-RU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 организации, </a:t>
            </a:r>
          </a:p>
          <a:p>
            <a:pPr marL="27432"/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осуществляющей</a:t>
            </a: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образовательную</a:t>
            </a: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деятельность,</a:t>
            </a:r>
          </a:p>
          <a:p>
            <a:pPr marL="541782" indent="-514350"/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форме семейного образования </a:t>
            </a:r>
          </a:p>
          <a:p>
            <a:pPr marL="541782" indent="-514350"/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самообразования</a:t>
            </a:r>
          </a:p>
          <a:p>
            <a:pPr marL="541782" indent="-514350">
              <a:buFont typeface="+mj-lt"/>
              <a:buAutoNum type="arabicPeriod"/>
            </a:pPr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7786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14291"/>
            <a:ext cx="11861800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624981"/>
            <a:ext cx="9938072" cy="5786478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r"/>
            <a: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</a:rPr>
              <a:t>Статья 17 </a:t>
            </a:r>
          </a:p>
          <a:p>
            <a:pPr marL="27432"/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Получение образования вне организации, </a:t>
            </a:r>
          </a:p>
          <a:p>
            <a:pPr marL="27432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осуществляющей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образовательную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деятельность,</a:t>
            </a:r>
          </a:p>
          <a:p>
            <a:pPr marL="541782" indent="-514350"/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может осуществляться в форме:</a:t>
            </a:r>
          </a:p>
          <a:p>
            <a:pPr marL="541782" indent="-514350"/>
            <a:endParaRPr lang="ru-RU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семейного образования (1-11 класс) </a:t>
            </a:r>
          </a:p>
          <a:p>
            <a:pPr marL="541782" indent="-51435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самообразования (10-11 класс)</a:t>
            </a:r>
          </a:p>
          <a:p>
            <a:pPr marL="541782" indent="-514350" algn="l">
              <a:buFont typeface="+mj-lt"/>
              <a:buAutoNum type="arabicPeriod"/>
            </a:pPr>
            <a:endParaRPr lang="ru-RU" sz="3200" b="1" dirty="0">
              <a:solidFill>
                <a:srgbClr val="0070C0"/>
              </a:solidFill>
            </a:endParaRPr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1836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39700"/>
            <a:ext cx="11595100" cy="682429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800" y="267463"/>
            <a:ext cx="11150600" cy="6171437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r"/>
            <a: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</a:rPr>
              <a:t>Статья 17 </a:t>
            </a:r>
          </a:p>
          <a:p>
            <a:pPr marL="27432"/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Получение образования в организации, </a:t>
            </a:r>
          </a:p>
          <a:p>
            <a:pPr marL="27432"/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осуществляющей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образовательную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деятельность,</a:t>
            </a:r>
          </a:p>
          <a:p>
            <a:pPr marL="541782" indent="-514350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может осуществляться </a:t>
            </a:r>
          </a:p>
          <a:p>
            <a:pPr marL="541782" indent="-514350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учащихся 1-11 классов</a:t>
            </a:r>
          </a:p>
          <a:p>
            <a:pPr marL="541782" indent="-514350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следующих формах:</a:t>
            </a:r>
          </a:p>
          <a:p>
            <a:pPr marL="541782" indent="-514350"/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endParaRPr lang="ru-RU" sz="2000" b="1" dirty="0">
              <a:solidFill>
                <a:schemeClr val="tx2"/>
              </a:solidFill>
            </a:endParaRPr>
          </a:p>
          <a:p>
            <a:pPr marL="541782" indent="-514350" algn="l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2"/>
              </a:solidFill>
            </a:endParaRPr>
          </a:p>
          <a:p>
            <a:pPr marL="541782" indent="-514350"/>
            <a:endParaRPr lang="ru-RU" sz="3200" b="1" dirty="0">
              <a:solidFill>
                <a:schemeClr val="tx2"/>
              </a:solidFill>
            </a:endParaRPr>
          </a:p>
          <a:p>
            <a:pPr marL="541782" indent="-514350">
              <a:buFont typeface="+mj-lt"/>
              <a:buAutoNum type="arabicPeriod"/>
            </a:pPr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27450" y="4506582"/>
            <a:ext cx="5435600" cy="1306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pPr algn="r"/>
            <a:endParaRPr lang="ru-RU" sz="2600" b="1" dirty="0"/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очная</a:t>
            </a:r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очно-заочная</a:t>
            </a:r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заочная </a:t>
            </a:r>
          </a:p>
          <a:p>
            <a:pPr marL="541782" indent="-514350"/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endParaRPr lang="ru-RU" sz="2000" b="1" dirty="0">
              <a:solidFill>
                <a:schemeClr val="tx2"/>
              </a:solidFill>
            </a:endParaRPr>
          </a:p>
          <a:p>
            <a:pPr marL="541782" indent="-514350" algn="l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2"/>
              </a:solidFill>
            </a:endParaRPr>
          </a:p>
          <a:p>
            <a:pPr marL="541782" indent="-514350"/>
            <a:endParaRPr lang="ru-RU" sz="3200" b="1" dirty="0">
              <a:solidFill>
                <a:schemeClr val="tx2"/>
              </a:solidFill>
            </a:endParaRPr>
          </a:p>
          <a:p>
            <a:pPr marL="541782" indent="-514350">
              <a:buFont typeface="+mj-lt"/>
              <a:buAutoNum type="arabicPeriod"/>
            </a:pPr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2028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14291"/>
            <a:ext cx="11747499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714356"/>
            <a:ext cx="10706100" cy="4035444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Частное учреждение </a:t>
            </a:r>
          </a:p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общеобразовательная организация</a:t>
            </a:r>
          </a:p>
          <a:p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Международная школа завтрашнего дня </a:t>
            </a:r>
          </a:p>
          <a:p>
            <a:endParaRPr lang="ru-RU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реализует </a:t>
            </a:r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формы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обучения </a:t>
            </a:r>
          </a:p>
          <a:p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учащихся 1-11 классов:</a:t>
            </a:r>
          </a:p>
          <a:p>
            <a:endParaRPr lang="ru-RU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/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65550" y="4749800"/>
            <a:ext cx="5435600" cy="1306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pPr algn="r"/>
            <a:endParaRPr lang="ru-RU" sz="2600" b="1" dirty="0"/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очная</a:t>
            </a:r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заочная </a:t>
            </a:r>
          </a:p>
          <a:p>
            <a:pPr marL="541782" indent="-514350"/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endParaRPr lang="ru-RU" sz="2000" b="1" dirty="0">
              <a:solidFill>
                <a:schemeClr val="tx2"/>
              </a:solidFill>
            </a:endParaRPr>
          </a:p>
          <a:p>
            <a:pPr marL="541782" indent="-514350" algn="l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2"/>
              </a:solidFill>
            </a:endParaRPr>
          </a:p>
          <a:p>
            <a:pPr marL="541782" indent="-514350"/>
            <a:endParaRPr lang="ru-RU" sz="3200" b="1" dirty="0">
              <a:solidFill>
                <a:schemeClr val="tx2"/>
              </a:solidFill>
            </a:endParaRPr>
          </a:p>
          <a:p>
            <a:pPr marL="541782" indent="-514350">
              <a:buFont typeface="+mj-lt"/>
              <a:buAutoNum type="arabicPeriod"/>
            </a:pPr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80821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553</Words>
  <Application>Microsoft Office PowerPoint</Application>
  <PresentationFormat>Широкоэкранный</PresentationFormat>
  <Paragraphs>168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Федеральный закон  «Об образовании в Российской Федерации»  № 273-ФЗ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ВЫПУСНИКИ  2024-2025  учебного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Ольга Столярчук</cp:lastModifiedBy>
  <cp:revision>49</cp:revision>
  <dcterms:created xsi:type="dcterms:W3CDTF">2022-08-08T19:28:36Z</dcterms:created>
  <dcterms:modified xsi:type="dcterms:W3CDTF">2025-08-18T19:28:40Z</dcterms:modified>
</cp:coreProperties>
</file>