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76" r:id="rId4"/>
    <p:sldId id="297" r:id="rId5"/>
    <p:sldId id="299" r:id="rId6"/>
    <p:sldId id="301" r:id="rId7"/>
    <p:sldId id="333" r:id="rId8"/>
    <p:sldId id="338" r:id="rId9"/>
    <p:sldId id="339" r:id="rId10"/>
    <p:sldId id="340" r:id="rId11"/>
    <p:sldId id="317" r:id="rId12"/>
    <p:sldId id="343" r:id="rId13"/>
    <p:sldId id="298" r:id="rId14"/>
    <p:sldId id="325" r:id="rId15"/>
    <p:sldId id="326" r:id="rId16"/>
    <p:sldId id="264" r:id="rId17"/>
    <p:sldId id="341" r:id="rId18"/>
    <p:sldId id="324" r:id="rId19"/>
    <p:sldId id="316" r:id="rId20"/>
    <p:sldId id="295" r:id="rId21"/>
    <p:sldId id="296" r:id="rId22"/>
    <p:sldId id="305" r:id="rId23"/>
    <p:sldId id="327" r:id="rId24"/>
    <p:sldId id="342" r:id="rId25"/>
    <p:sldId id="306" r:id="rId26"/>
    <p:sldId id="328" r:id="rId27"/>
    <p:sldId id="307" r:id="rId28"/>
    <p:sldId id="308" r:id="rId29"/>
    <p:sldId id="311" r:id="rId30"/>
    <p:sldId id="309" r:id="rId31"/>
    <p:sldId id="330" r:id="rId32"/>
    <p:sldId id="331" r:id="rId33"/>
    <p:sldId id="319" r:id="rId34"/>
    <p:sldId id="320" r:id="rId35"/>
    <p:sldId id="321" r:id="rId36"/>
    <p:sldId id="322" r:id="rId37"/>
    <p:sldId id="312" r:id="rId38"/>
    <p:sldId id="323" r:id="rId39"/>
    <p:sldId id="300" r:id="rId40"/>
    <p:sldId id="344" r:id="rId41"/>
    <p:sldId id="329" r:id="rId42"/>
    <p:sldId id="336" r:id="rId43"/>
    <p:sldId id="332" r:id="rId44"/>
    <p:sldId id="315" r:id="rId45"/>
    <p:sldId id="274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714A-6290-E040-BC67-7B403D629F5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7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4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2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5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99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4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8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95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6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7B96-C513-467F-86E1-407820F05A83}" type="datetimeFigureOut">
              <a:rPr lang="ru-RU" smtClean="0"/>
              <a:t>18.08.2025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B358-6C8E-4C4C-B45B-97EF9FD322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tant.isotm.ru/students/planning/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otm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otm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planning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tant.isotm.ru/students/planning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tant.isotm.ru/students/test-pap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tant.isotm.ru/students/textbook-list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cko.ru/pages/monitoring_and_diagnostic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istant.isotm.ru/gia-vpr/gia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webinar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tant.isotm.ru/students/planning/" TargetMode="External"/><Relationship Id="rId4" Type="http://schemas.openxmlformats.org/officeDocument/2006/relationships/hyperlink" Target="https://distant.isotm.ru/downloads/ZOOM_instruction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7" Type="http://schemas.openxmlformats.org/officeDocument/2006/relationships/hyperlink" Target="http://linhchi.si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zatsepina@schooloftomorrow.ru" TargetMode="External"/><Relationship Id="rId5" Type="http://schemas.openxmlformats.org/officeDocument/2006/relationships/hyperlink" Target="mailto:asachov@schooloftomorrow.ru" TargetMode="External"/><Relationship Id="rId4" Type="http://schemas.openxmlformats.org/officeDocument/2006/relationships/hyperlink" Target="mailto:isotm.distant@gmail.co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sotm.ru/" TargetMode="External"/><Relationship Id="rId2" Type="http://schemas.openxmlformats.org/officeDocument/2006/relationships/hyperlink" Target="https://distant.isotm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mcko.ru/pages/monitoring_and_diagnostic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827" cy="68591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672" y="2042531"/>
            <a:ext cx="1086547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ТРЕНИНГ ДЛЯ РОДИТЕЛЕЙ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учащихся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заочной формы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8993" y="697521"/>
            <a:ext cx="11154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Международная школа завтрашнего дня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2933" y="5411568"/>
            <a:ext cx="43861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2025-2026 </a:t>
            </a:r>
            <a:r>
              <a:rPr kumimoji="0" lang="ru-RU" sz="36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уч.г</a:t>
            </a: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1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16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3" y="1285875"/>
            <a:ext cx="11278891" cy="4891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Особенности: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Иностранный язык (английский) – </a:t>
            </a:r>
            <a:r>
              <a:rPr lang="ru-RU" sz="2000" b="1" dirty="0">
                <a:solidFill>
                  <a:srgbClr val="FF0000"/>
                </a:solidFill>
              </a:rPr>
              <a:t>со 2 класса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4 класса</a:t>
            </a:r>
            <a:r>
              <a:rPr lang="ru-RU" sz="2000" dirty="0"/>
              <a:t> отдельные предметы в </a:t>
            </a:r>
            <a:r>
              <a:rPr lang="ru-RU" sz="2000" b="1" dirty="0"/>
              <a:t>4 аттестации ПОД НАБЛЮДЕНИЕМ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5 класса</a:t>
            </a:r>
            <a:r>
              <a:rPr lang="ru-RU" sz="2000" dirty="0"/>
              <a:t> ВТОРОЙ ИНОСТРАННЫЙ ЯЗЫК (французский/ немецкий) изучается </a:t>
            </a:r>
            <a:r>
              <a:rPr lang="ru-RU" sz="2000" b="1" dirty="0">
                <a:solidFill>
                  <a:srgbClr val="FF0000"/>
                </a:solidFill>
              </a:rPr>
              <a:t>факультативно</a:t>
            </a:r>
            <a:r>
              <a:rPr lang="ru-RU" sz="2000" dirty="0"/>
              <a:t> (по заявлению родителей);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 </a:t>
            </a:r>
            <a:r>
              <a:rPr lang="ru-RU" sz="2000" b="1" dirty="0"/>
              <a:t>5 и 6 классе </a:t>
            </a:r>
            <a:r>
              <a:rPr lang="ru-RU" sz="2000" dirty="0" smtClean="0">
                <a:solidFill>
                  <a:srgbClr val="FF0000"/>
                </a:solidFill>
              </a:rPr>
              <a:t>ИСКЛЮЧЁН</a:t>
            </a:r>
            <a:r>
              <a:rPr lang="ru-RU" sz="2000" dirty="0" smtClean="0"/>
              <a:t> </a:t>
            </a:r>
            <a:r>
              <a:rPr lang="ru-RU" sz="2000" dirty="0"/>
              <a:t>предмет </a:t>
            </a:r>
            <a:r>
              <a:rPr lang="ru-RU" sz="2000" b="1" dirty="0"/>
              <a:t>ОДНКНР</a:t>
            </a:r>
            <a:r>
              <a:rPr lang="ru-RU" sz="2000" dirty="0"/>
              <a:t> (Основы духовно-нравственной культуры народов России);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Предмет </a:t>
            </a:r>
            <a:r>
              <a:rPr lang="ru-RU" sz="2000" b="1" dirty="0"/>
              <a:t>ОБЩЕСТВОЗНАНИЕ</a:t>
            </a:r>
            <a:r>
              <a:rPr lang="ru-RU" sz="2000" dirty="0"/>
              <a:t> изучается с </a:t>
            </a:r>
            <a:r>
              <a:rPr lang="ru-RU" sz="2000" b="1" dirty="0" smtClean="0"/>
              <a:t>8 </a:t>
            </a:r>
            <a:r>
              <a:rPr lang="ru-RU" sz="2000" b="1" dirty="0"/>
              <a:t>класса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 </a:t>
            </a:r>
            <a:r>
              <a:rPr lang="ru-RU" sz="2000" b="1" dirty="0" smtClean="0"/>
              <a:t>7 класса </a:t>
            </a:r>
            <a:r>
              <a:rPr lang="ru-RU" sz="2000" dirty="0" smtClean="0"/>
              <a:t>введен </a:t>
            </a:r>
            <a:r>
              <a:rPr lang="ru-RU" sz="2000" dirty="0"/>
              <a:t>предмет </a:t>
            </a:r>
            <a:r>
              <a:rPr lang="ru-RU" sz="2000" b="1" dirty="0"/>
              <a:t>ВЕРОЯТНОСТЬ И СТАТИСТИКА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УЧЕБНЫЙ ПРОЕКТ: </a:t>
            </a:r>
            <a:r>
              <a:rPr lang="ru-RU" sz="2000" dirty="0"/>
              <a:t>с 1 по 3 класс, в </a:t>
            </a:r>
            <a:r>
              <a:rPr lang="ru-RU" sz="2000" dirty="0" smtClean="0"/>
              <a:t>5-7 классах, </a:t>
            </a:r>
            <a:r>
              <a:rPr lang="ru-RU" sz="2000" b="1" dirty="0" smtClean="0"/>
              <a:t>ИНДИВИДУАЛЬНЫЙ ПРОЕКТ:</a:t>
            </a:r>
            <a:r>
              <a:rPr lang="ru-RU" sz="2000" dirty="0" smtClean="0"/>
              <a:t> в 10 классе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</a:t>
            </a:r>
            <a:r>
              <a:rPr lang="ru-RU" sz="2000" b="1" dirty="0" smtClean="0"/>
              <a:t>8 </a:t>
            </a:r>
            <a:r>
              <a:rPr lang="ru-RU" sz="2000" b="1" dirty="0"/>
              <a:t>класса</a:t>
            </a:r>
            <a:r>
              <a:rPr lang="ru-RU" sz="2000" dirty="0"/>
              <a:t> РУССКИЙ ЯЗЫК и АЛГЕБРА </a:t>
            </a:r>
            <a:r>
              <a:rPr lang="ru-RU" sz="2000" b="1" dirty="0"/>
              <a:t>вторая</a:t>
            </a:r>
            <a:r>
              <a:rPr lang="ru-RU" sz="2000" dirty="0"/>
              <a:t> и </a:t>
            </a:r>
            <a:r>
              <a:rPr lang="ru-RU" sz="2000" b="1" dirty="0"/>
              <a:t>четвёртая</a:t>
            </a:r>
            <a:r>
              <a:rPr lang="ru-RU" sz="2000" dirty="0"/>
              <a:t> аттестации ПОД НАБЛЮДЕНИЕМ;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Музыка, ИЗО, труд (технология), физкультура, ОРКСЭ, </a:t>
            </a:r>
            <a:r>
              <a:rPr lang="ru-RU" sz="2000" dirty="0" smtClean="0"/>
              <a:t>ОБЗР </a:t>
            </a:r>
            <a:r>
              <a:rPr lang="ru-RU" sz="2000" dirty="0"/>
              <a:t>изучаются </a:t>
            </a:r>
            <a:r>
              <a:rPr lang="ru-RU" sz="2000" b="1" dirty="0">
                <a:solidFill>
                  <a:srgbClr val="FF0000"/>
                </a:solidFill>
              </a:rPr>
              <a:t>САМОСТОЯТЕЛЬНО</a:t>
            </a:r>
            <a:r>
              <a:rPr lang="ru-RU" sz="2000" dirty="0"/>
              <a:t>, аттестация 1 раз в год в форме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8EC9C8-A21B-10ED-9CC7-489DE583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886" y="1160591"/>
            <a:ext cx="5626914" cy="531784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386" y="530513"/>
            <a:ext cx="10515600" cy="6214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Календарно-тематическое планирование (КТП)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21298A94-4B39-4D0F-28F1-BBE80A205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86234" y="1188568"/>
            <a:ext cx="4509964" cy="489108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239B92-A4DE-BD2C-852B-B36D044A0F28}"/>
              </a:ext>
            </a:extLst>
          </p:cNvPr>
          <p:cNvSpPr txBox="1"/>
          <p:nvPr/>
        </p:nvSpPr>
        <p:spPr>
          <a:xfrm>
            <a:off x="5937585" y="471806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u="sng" dirty="0"/>
              <a:t>(</a:t>
            </a:r>
            <a:r>
              <a:rPr lang="en-US" altLang="ru-RU" dirty="0">
                <a:hlinkClick r:id="rId5"/>
              </a:rPr>
              <a:t>https://distant.isotm.ru/students/planning/</a:t>
            </a:r>
            <a:r>
              <a:rPr lang="ru-RU" altLang="ru-RU" b="1" u="sng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29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A0D38D-25F1-4259-6C1A-39585ED2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79" y="899651"/>
            <a:ext cx="11398289" cy="5095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281" y="3368142"/>
            <a:ext cx="4620490" cy="2914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4"/>
              </a:rPr>
              <a:t>http://isotm.ru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153" y="3117419"/>
            <a:ext cx="4620490" cy="2914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3"/>
              </a:rPr>
              <a:t>http://isotm.ru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829281" y="825910"/>
            <a:ext cx="53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РАСПИСАНИЕ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E5E47-0758-61EB-172E-11EC1132E475}"/>
              </a:ext>
            </a:extLst>
          </p:cNvPr>
          <p:cNvSpPr txBox="1"/>
          <p:nvPr/>
        </p:nvSpPr>
        <p:spPr>
          <a:xfrm>
            <a:off x="6385878" y="1767263"/>
            <a:ext cx="420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УРОКИ НАЧИНАЮТСЯ В 8:30!!!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0029" y="1533795"/>
            <a:ext cx="6097505" cy="38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4BABC99-16B2-9845-1551-90D3D0FC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92" y="1430557"/>
            <a:ext cx="11513016" cy="42972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956" y="4905829"/>
            <a:ext cx="5501149" cy="1791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hlinkClick r:id="rId4"/>
              </a:rPr>
              <a:t>http://isotm.ru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829281" y="471967"/>
            <a:ext cx="53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8451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7" y="2435043"/>
            <a:ext cx="3779039" cy="348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5C34B-38F3-4043-A8BE-37360FC6C288}"/>
              </a:ext>
            </a:extLst>
          </p:cNvPr>
          <p:cNvSpPr txBox="1"/>
          <p:nvPr/>
        </p:nvSpPr>
        <p:spPr>
          <a:xfrm>
            <a:off x="4308056" y="673021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Тематическое планирование (КТП) создано с учётом аттестационных периодов.</a:t>
            </a:r>
          </a:p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https://distant.isotm.ru/students/planning/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EB327-37AC-3543-8F67-C4BCA69AF0CD}"/>
              </a:ext>
            </a:extLst>
          </p:cNvPr>
          <p:cNvSpPr txBox="1"/>
          <p:nvPr/>
        </p:nvSpPr>
        <p:spPr>
          <a:xfrm>
            <a:off x="445233" y="4422957"/>
            <a:ext cx="7413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ВСЕГО  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КОНТРОЛЬНЫЕ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3E28A-4A48-994F-8754-59BB1533E67A}"/>
              </a:ext>
            </a:extLst>
          </p:cNvPr>
          <p:cNvSpPr txBox="1"/>
          <p:nvPr/>
        </p:nvSpPr>
        <p:spPr>
          <a:xfrm>
            <a:off x="5351044" y="1929725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Контрольные работы включают ТОЛЬКО темы, отражённые в ТЕМАТИЧЕСКОМ ПЛАНИРОВАНИИ.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549C3-0F32-0E47-80F3-D775CE8A392A}"/>
              </a:ext>
            </a:extLst>
          </p:cNvPr>
          <p:cNvSpPr txBox="1"/>
          <p:nvPr/>
        </p:nvSpPr>
        <p:spPr>
          <a:xfrm>
            <a:off x="7335551" y="3299572"/>
            <a:ext cx="3940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Аттестационные периоды: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№1 / сентябрь – октябрь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№2 / ноябрь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№3 / декабрь – январь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№4 / февраль - апрель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18" name="Рамка 17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EE8389-C9F4-F218-2914-6B48BF3331BA}"/>
              </a:ext>
            </a:extLst>
          </p:cNvPr>
          <p:cNvSpPr txBox="1"/>
          <p:nvPr/>
        </p:nvSpPr>
        <p:spPr>
          <a:xfrm>
            <a:off x="1329651" y="1347624"/>
            <a:ext cx="240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1 – 3 классы</a:t>
            </a:r>
          </a:p>
        </p:txBody>
      </p:sp>
    </p:spTree>
    <p:extLst>
      <p:ext uri="{BB962C8B-B14F-4D97-AF65-F5344CB8AC3E}">
        <p14:creationId xmlns:p14="http://schemas.microsoft.com/office/powerpoint/2010/main" val="21016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75C34B-38F3-4043-A8BE-37360FC6C288}"/>
              </a:ext>
            </a:extLst>
          </p:cNvPr>
          <p:cNvSpPr txBox="1"/>
          <p:nvPr/>
        </p:nvSpPr>
        <p:spPr>
          <a:xfrm>
            <a:off x="4308056" y="673021"/>
            <a:ext cx="57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Тематическое планирование создано с учётом аттестационных периодов.</a:t>
            </a:r>
          </a:p>
          <a:p>
            <a:r>
              <a:rPr lang="en-US" sz="2400" dirty="0">
                <a:solidFill>
                  <a:srgbClr val="C00000"/>
                </a:solidFill>
                <a:hlinkClick r:id="rId2"/>
              </a:rPr>
              <a:t>https://distant.isotm.ru/students/planning/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EB327-37AC-3543-8F67-C4BCA69AF0CD}"/>
              </a:ext>
            </a:extLst>
          </p:cNvPr>
          <p:cNvSpPr txBox="1"/>
          <p:nvPr/>
        </p:nvSpPr>
        <p:spPr>
          <a:xfrm>
            <a:off x="288757" y="3364635"/>
            <a:ext cx="5704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КОНТРОЛЬНЫЕ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3E28A-4A48-994F-8754-59BB1533E67A}"/>
              </a:ext>
            </a:extLst>
          </p:cNvPr>
          <p:cNvSpPr txBox="1"/>
          <p:nvPr/>
        </p:nvSpPr>
        <p:spPr>
          <a:xfrm>
            <a:off x="5351044" y="1929725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Контрольные работы включают ТОЛЬКО темы, отражённые в ТЕМАТИЧЕСКОМ ПЛАНИРОВАНИИ.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549C3-0F32-0E47-80F3-D775CE8A392A}"/>
              </a:ext>
            </a:extLst>
          </p:cNvPr>
          <p:cNvSpPr txBox="1"/>
          <p:nvPr/>
        </p:nvSpPr>
        <p:spPr>
          <a:xfrm>
            <a:off x="7335551" y="3299572"/>
            <a:ext cx="3940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Аттестационные периоды: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№1 / сентябрь – октябрь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№2 / ноябрь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№3 / декабрь – январь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№4 / февраль - апрель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18" name="Рамка 17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EE8389-C9F4-F218-2914-6B48BF3331BA}"/>
              </a:ext>
            </a:extLst>
          </p:cNvPr>
          <p:cNvSpPr txBox="1"/>
          <p:nvPr/>
        </p:nvSpPr>
        <p:spPr>
          <a:xfrm>
            <a:off x="1422440" y="2200984"/>
            <a:ext cx="297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4 – 11 классы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4D04B1A-58E6-13E7-AD8E-97843BC1EB0C}"/>
              </a:ext>
            </a:extLst>
          </p:cNvPr>
          <p:cNvSpPr/>
          <p:nvPr/>
        </p:nvSpPr>
        <p:spPr>
          <a:xfrm>
            <a:off x="788828" y="4622756"/>
            <a:ext cx="1961770" cy="14772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12A04-6CED-47D5-BAD5-759BC25BCD08}"/>
              </a:ext>
            </a:extLst>
          </p:cNvPr>
          <p:cNvSpPr txBox="1"/>
          <p:nvPr/>
        </p:nvSpPr>
        <p:spPr>
          <a:xfrm>
            <a:off x="1001345" y="4979031"/>
            <a:ext cx="153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Часть 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1F2F76C-15E4-F18D-70D3-680F5DB89A4B}"/>
              </a:ext>
            </a:extLst>
          </p:cNvPr>
          <p:cNvSpPr/>
          <p:nvPr/>
        </p:nvSpPr>
        <p:spPr>
          <a:xfrm>
            <a:off x="2911643" y="4609881"/>
            <a:ext cx="2322094" cy="14901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Часть Б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6B39422-8126-C50B-B411-F9017CA4EF1C}"/>
              </a:ext>
            </a:extLst>
          </p:cNvPr>
          <p:cNvCxnSpPr>
            <a:cxnSpLocks/>
          </p:cNvCxnSpPr>
          <p:nvPr/>
        </p:nvCxnSpPr>
        <p:spPr>
          <a:xfrm flipH="1">
            <a:off x="2075584" y="4104573"/>
            <a:ext cx="675014" cy="608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DF277A2-036A-FD7D-D8A5-B36716EEB2F4}"/>
              </a:ext>
            </a:extLst>
          </p:cNvPr>
          <p:cNvCxnSpPr/>
          <p:nvPr/>
        </p:nvCxnSpPr>
        <p:spPr>
          <a:xfrm>
            <a:off x="2911643" y="4104573"/>
            <a:ext cx="711123" cy="608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89BBAA-A569-9949-8DA4-47E8B88D2A58}"/>
              </a:ext>
            </a:extLst>
          </p:cNvPr>
          <p:cNvSpPr/>
          <p:nvPr/>
        </p:nvSpPr>
        <p:spPr>
          <a:xfrm>
            <a:off x="5115496" y="5344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10 число месяца: Загрузка работ учащимися 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учеников через личный кабинет (новости).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352860" y="4068399"/>
            <a:ext cx="379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КОНТРОЛЬНЫХ РАБОТ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A665BA-2C04-934D-895C-010FEEBEE373}"/>
              </a:ext>
            </a:extLst>
          </p:cNvPr>
          <p:cNvSpPr/>
          <p:nvPr/>
        </p:nvSpPr>
        <p:spPr>
          <a:xfrm>
            <a:off x="5060229" y="1679676"/>
            <a:ext cx="656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число месяца (после 18:00)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Куратор</a:t>
            </a:r>
            <a:r>
              <a:rPr lang="ru-RU" dirty="0"/>
              <a:t> формирует список учащихся, чьих работ нет на сайте, система выставляет «1».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3D8F5C-D5C2-1540-9FB8-9BEAEDF0D0DE}"/>
              </a:ext>
            </a:extLst>
          </p:cNvPr>
          <p:cNvSpPr/>
          <p:nvPr/>
        </p:nvSpPr>
        <p:spPr>
          <a:xfrm>
            <a:off x="5203997" y="5345572"/>
            <a:ext cx="655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 25 число месяца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проверяют работы и выставляют оценки.</a:t>
            </a: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7CD997-307E-BB44-8ACA-B3E12CCC0E1A}"/>
              </a:ext>
            </a:extLst>
          </p:cNvPr>
          <p:cNvSpPr txBox="1"/>
          <p:nvPr/>
        </p:nvSpPr>
        <p:spPr>
          <a:xfrm>
            <a:off x="3939183" y="2627953"/>
            <a:ext cx="7415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причина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уважительная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(есть справка): </a:t>
            </a:r>
            <a:r>
              <a:rPr lang="ru-RU" dirty="0">
                <a:solidFill>
                  <a:prstClr val="black"/>
                </a:solidFill>
              </a:rPr>
              <a:t>Копии справок, подтверждающих наличие уважительной причины для продления сроков аттестации, направлять ИСКЛЮЧИТЕЛЬНО на адрес электронной почты: spravka@schooloftomorrow.ru. </a:t>
            </a:r>
            <a:r>
              <a:rPr lang="ru-RU" b="1" dirty="0" smtClean="0">
                <a:solidFill>
                  <a:srgbClr val="FF0000"/>
                </a:solidFill>
              </a:rPr>
              <a:t>«Единица» заменяется на отметку!</a:t>
            </a:r>
          </a:p>
          <a:p>
            <a:pPr lvl="0" algn="just"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причина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неуважительная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ученик выполняет работу «Пересдача».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«Единица» остается.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Дополнительно к «1» учитель выставляет оценку за работу (2, 3, 4 или 5). Срок исполнения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окончания периода пересдачи.</a:t>
            </a:r>
          </a:p>
        </p:txBody>
      </p:sp>
      <p:pic>
        <p:nvPicPr>
          <p:cNvPr id="2" name="Рисунок 1" descr="Повествование контур">
            <a:extLst>
              <a:ext uri="{FF2B5EF4-FFF2-40B4-BE49-F238E27FC236}">
                <a16:creationId xmlns:a16="http://schemas.microsoft.com/office/drawing/2014/main" id="{2E9F9262-4FF8-CF25-119B-E42121DB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4010" y="1102739"/>
            <a:ext cx="2322250" cy="2322250"/>
          </a:xfrm>
          <a:prstGeom prst="rect">
            <a:avLst/>
          </a:prstGeom>
        </p:spPr>
      </p:pic>
      <p:pic>
        <p:nvPicPr>
          <p:cNvPr id="3" name="Рисунок 2" descr="Значок 1 со сплошной заливкой">
            <a:extLst>
              <a:ext uri="{FF2B5EF4-FFF2-40B4-BE49-F238E27FC236}">
                <a16:creationId xmlns:a16="http://schemas.microsoft.com/office/drawing/2014/main" id="{2A273608-7742-E2BA-BC79-8BD34992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88499" y="471677"/>
            <a:ext cx="957369" cy="957369"/>
          </a:xfrm>
          <a:prstGeom prst="rect">
            <a:avLst/>
          </a:prstGeom>
        </p:spPr>
      </p:pic>
      <p:pic>
        <p:nvPicPr>
          <p:cNvPr id="5" name="Рисунок 4" descr="Значок со сплошной заливкой">
            <a:extLst>
              <a:ext uri="{FF2B5EF4-FFF2-40B4-BE49-F238E27FC236}">
                <a16:creationId xmlns:a16="http://schemas.microsoft.com/office/drawing/2014/main" id="{5436A333-78E0-6B52-C635-A0EAFC8CE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22538" y="1583896"/>
            <a:ext cx="923330" cy="923330"/>
          </a:xfrm>
          <a:prstGeom prst="rect">
            <a:avLst/>
          </a:prstGeom>
        </p:spPr>
      </p:pic>
      <p:pic>
        <p:nvPicPr>
          <p:cNvPr id="6" name="Рисунок 5" descr="Значок 3 со сплошной заливкой">
            <a:extLst>
              <a:ext uri="{FF2B5EF4-FFF2-40B4-BE49-F238E27FC236}">
                <a16:creationId xmlns:a16="http://schemas.microsoft.com/office/drawing/2014/main" id="{E2A7E60F-EB94-CA7A-6939-9B4FF5A1B9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80667" y="5245240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Сроки загрузки и проверки контрольных работ</a:t>
            </a:r>
            <a:br>
              <a:rPr lang="ru-RU" sz="3200" b="1" dirty="0"/>
            </a:br>
            <a:r>
              <a:rPr lang="en-US" sz="3200" b="1" dirty="0">
                <a:hlinkClick r:id="rId2"/>
              </a:rPr>
              <a:t>https://distant.isotm.ru/students/test-papers/</a:t>
            </a:r>
            <a:r>
              <a:rPr lang="ru-RU" sz="3200" b="1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0FBDF32-AB2C-DCAF-AC29-E0309777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779" y="2476671"/>
            <a:ext cx="11176441" cy="3050672"/>
          </a:xfrm>
        </p:spPr>
      </p:pic>
    </p:spTree>
    <p:extLst>
      <p:ext uri="{BB962C8B-B14F-4D97-AF65-F5344CB8AC3E}">
        <p14:creationId xmlns:p14="http://schemas.microsoft.com/office/powerpoint/2010/main" val="23690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битое сердце со сплошной заливкой">
            <a:extLst>
              <a:ext uri="{FF2B5EF4-FFF2-40B4-BE49-F238E27FC236}">
                <a16:creationId xmlns:a16="http://schemas.microsoft.com/office/drawing/2014/main" id="{BAD51B0F-718B-DA93-BEA6-A86C69EE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6625" y="785931"/>
            <a:ext cx="4122068" cy="4122068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1343085" y="3762995"/>
            <a:ext cx="250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ПЕРЕСДАЧА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0946A5-5483-E34A-BFA2-1DC688F81FA9}"/>
              </a:ext>
            </a:extLst>
          </p:cNvPr>
          <p:cNvSpPr/>
          <p:nvPr/>
        </p:nvSpPr>
        <p:spPr>
          <a:xfrm>
            <a:off x="5034136" y="13474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«Пересдача»</a:t>
            </a:r>
            <a:endParaRPr lang="ru-RU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Родители/ученики должны отслеживать отметки за контрольные работы!</a:t>
            </a:r>
          </a:p>
          <a:p>
            <a:pPr algn="just"/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 загружается работа (2 вариант). Ученик должен выполнить работу в чётко определённые сроки (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см. слайд 18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77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"/>
            <a:ext cx="12185827" cy="68591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0750" y="1389402"/>
            <a:ext cx="108436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Обучение и аттестация: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урок,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домашнее задание,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    </a:t>
            </a: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контрольная работа,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</a:t>
            </a: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экзамен.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8709" y="5097480"/>
            <a:ext cx="75713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Мария Ивановна Зацепина,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заместитель директора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учебно-воспитательной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2621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мление со сплошной заливкой">
            <a:extLst>
              <a:ext uri="{FF2B5EF4-FFF2-40B4-BE49-F238E27FC236}">
                <a16:creationId xmlns:a16="http://schemas.microsoft.com/office/drawing/2014/main" id="{2F66B1CC-816B-6B91-CA24-CF6DC227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0237" y="1904799"/>
            <a:ext cx="3040380" cy="3040380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128338" y="4037365"/>
            <a:ext cx="43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ВАЖНОЕ ДОПОЛНЕНИЕ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59EC1B-F66B-A24D-9E0F-B49C5B91DCF2}"/>
              </a:ext>
            </a:extLst>
          </p:cNvPr>
          <p:cNvSpPr/>
          <p:nvPr/>
        </p:nvSpPr>
        <p:spPr>
          <a:xfrm>
            <a:off x="4833852" y="1741668"/>
            <a:ext cx="66239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учитель – предметник выявляет работу, которую списали:</a:t>
            </a:r>
          </a:p>
          <a:p>
            <a:pPr algn="just"/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 в журнал оценку «2» с пометкой «без права пересдачи»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учитель проводит очное (онлайн) собеседование по работе и имеет право изменить оценку.</a:t>
            </a:r>
          </a:p>
        </p:txBody>
      </p:sp>
    </p:spTree>
    <p:extLst>
      <p:ext uri="{BB962C8B-B14F-4D97-AF65-F5344CB8AC3E}">
        <p14:creationId xmlns:p14="http://schemas.microsoft.com/office/powerpoint/2010/main" val="28004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pPr algn="ctr"/>
            <a:r>
              <a:rPr lang="ru-RU" b="1" dirty="0"/>
              <a:t>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024"/>
            <a:ext cx="10515600" cy="4984939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Проводится преимущественно заочно с использованием дистанционных образовательных технологий.</a:t>
            </a:r>
          </a:p>
          <a:p>
            <a:endParaRPr lang="ru-RU" altLang="ru-RU" sz="2400" dirty="0"/>
          </a:p>
          <a:p>
            <a:r>
              <a:rPr lang="ru-RU" altLang="ru-RU" sz="2400" dirty="0"/>
              <a:t>Текущий контроль успеваемости проводится в виде интернет-аттестаций по всем предметам учебного плана МШЗД.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В установленные сроки учащийся скачивает из личного кабинета контрольные работы, тесты или темы проектов, выполняет и загружает в личный кабинет письменные работы и звуковые файлы для проверки.</a:t>
            </a:r>
          </a:p>
          <a:p>
            <a:endParaRPr lang="ru-RU" altLang="ru-RU" sz="2400" b="1" dirty="0"/>
          </a:p>
          <a:p>
            <a:r>
              <a:rPr lang="ru-RU" altLang="ru-RU" sz="2400" dirty="0"/>
              <a:t>Из отметок за контрольные работы, написанные </a:t>
            </a:r>
            <a:r>
              <a:rPr lang="ru-RU" altLang="ru-RU" sz="2400" b="1" dirty="0"/>
              <a:t>заочно</a:t>
            </a:r>
            <a:r>
              <a:rPr lang="ru-RU" altLang="ru-RU" sz="2400" dirty="0"/>
              <a:t> или </a:t>
            </a:r>
            <a:r>
              <a:rPr lang="ru-RU" altLang="ru-RU" sz="2400" b="1" dirty="0"/>
              <a:t>под наблюдением</a:t>
            </a:r>
            <a:r>
              <a:rPr lang="ru-RU" altLang="ru-RU" sz="2400" dirty="0"/>
              <a:t>, тесты и проекты формируются </a:t>
            </a:r>
            <a:r>
              <a:rPr lang="ru-RU" altLang="ru-RU" sz="2400" b="1" dirty="0">
                <a:solidFill>
                  <a:srgbClr val="FF0000"/>
                </a:solidFill>
              </a:rPr>
              <a:t>годовые отметки</a:t>
            </a:r>
            <a:r>
              <a:rPr lang="ru-RU" altLang="ru-RU" sz="2400" dirty="0"/>
              <a:t>.</a:t>
            </a: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748" y="365125"/>
            <a:ext cx="9053052" cy="794935"/>
          </a:xfrm>
        </p:spPr>
        <p:txBody>
          <a:bodyPr/>
          <a:lstStyle/>
          <a:p>
            <a:pPr algn="ctr"/>
            <a:r>
              <a:rPr lang="ru-RU" b="1" dirty="0"/>
              <a:t>Годовая отметка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92024"/>
            <a:ext cx="10676021" cy="4984939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/>
              <a:t>Для учащихся </a:t>
            </a:r>
            <a:r>
              <a:rPr lang="ru-RU" altLang="ru-RU" sz="2400" b="1" dirty="0"/>
              <a:t>2-8 класса</a:t>
            </a:r>
            <a:r>
              <a:rPr lang="ru-RU" altLang="ru-RU" sz="2400" dirty="0"/>
              <a:t> формируется как среднее арифметическое четырёх отметок. </a:t>
            </a:r>
          </a:p>
          <a:p>
            <a:r>
              <a:rPr lang="ru-RU" altLang="ru-RU" sz="2400" dirty="0"/>
              <a:t>Пример: </a:t>
            </a:r>
          </a:p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/>
              <a:t>    (4+3+4+4)/4=4 (округление в пользу ученика)</a:t>
            </a:r>
          </a:p>
          <a:p>
            <a:pPr marL="0" indent="0">
              <a:buNone/>
            </a:pPr>
            <a:endParaRPr lang="ru-RU" altLang="ru-RU" sz="2400" dirty="0"/>
          </a:p>
          <a:p>
            <a:r>
              <a:rPr lang="ru-RU" altLang="ru-RU" sz="2400" b="1" dirty="0"/>
              <a:t>Для учеников 9 класса</a:t>
            </a:r>
            <a:r>
              <a:rPr lang="ru-RU" altLang="ru-RU" sz="2400" dirty="0"/>
              <a:t>: при наличии «3» за аттестацию, не может выйти годовая «5»!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ГОДОВЫЕ ОТМЕТКИ ПЕРЕНОСЯТСЯ В ЛИЧНОЕ ДЕЛО УЧАЩЕГОСЯ!</a:t>
            </a:r>
          </a:p>
          <a:p>
            <a:endParaRPr lang="ru-RU" altLang="ru-RU" sz="2400" b="1" dirty="0"/>
          </a:p>
          <a:p>
            <a:r>
              <a:rPr lang="ru-RU" altLang="ru-RU" sz="2400" b="1" dirty="0">
                <a:solidFill>
                  <a:srgbClr val="0070C0"/>
                </a:solidFill>
              </a:rPr>
              <a:t>Предоставление справки!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77781D4-DB39-01C7-6FBA-211BCA7D5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35235"/>
              </p:ext>
            </p:extLst>
          </p:nvPr>
        </p:nvGraphicFramePr>
        <p:xfrm>
          <a:off x="3185651" y="1737304"/>
          <a:ext cx="74353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43">
                  <a:extLst>
                    <a:ext uri="{9D8B030D-6E8A-4147-A177-3AD203B41FA5}">
                      <a16:colId xmlns:a16="http://schemas.microsoft.com/office/drawing/2014/main" val="2996257108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1909909109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243647525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3111527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0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«4»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4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9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748" y="365125"/>
            <a:ext cx="9053052" cy="794935"/>
          </a:xfrm>
        </p:spPr>
        <p:txBody>
          <a:bodyPr/>
          <a:lstStyle/>
          <a:p>
            <a:pPr algn="ctr"/>
            <a:r>
              <a:rPr lang="ru-RU" b="1" dirty="0"/>
              <a:t>Годовая отметка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192024"/>
            <a:ext cx="10676021" cy="4984939"/>
          </a:xfrm>
        </p:spPr>
        <p:txBody>
          <a:bodyPr>
            <a:normAutofit lnSpcReduction="10000"/>
          </a:bodyPr>
          <a:lstStyle/>
          <a:p>
            <a:r>
              <a:rPr lang="ru-RU" altLang="ru-RU" sz="2400" dirty="0"/>
              <a:t>Для учащихся </a:t>
            </a:r>
            <a:r>
              <a:rPr lang="ru-RU" altLang="ru-RU" sz="2400" b="1" dirty="0"/>
              <a:t>10 и 11 классов</a:t>
            </a:r>
            <a:r>
              <a:rPr lang="ru-RU" altLang="ru-RU" sz="2400" dirty="0"/>
              <a:t> формируется как среднее арифметическое двух отметок (полугодия), в рамках полугодия проходит ДВЕ аттестации.</a:t>
            </a:r>
          </a:p>
          <a:p>
            <a:endParaRPr lang="ru-RU" altLang="ru-RU" sz="2400" dirty="0"/>
          </a:p>
          <a:p>
            <a:r>
              <a:rPr lang="ru-RU" altLang="ru-RU" sz="2400" dirty="0"/>
              <a:t>Отметки в аттестат в 11 классе: среднее арифметическое отметок за 10 и 11 классы! </a:t>
            </a:r>
          </a:p>
          <a:p>
            <a:endParaRPr lang="ru-RU" altLang="ru-RU" sz="2400" dirty="0"/>
          </a:p>
          <a:p>
            <a:r>
              <a:rPr lang="ru-RU" altLang="ru-RU" sz="2400" dirty="0"/>
              <a:t>НЕ МОЖЕТ БЫТЬ МЕДАЛЬНОГО АТТЕСТАТА ПРИ НАЛИЧИИ «3» в полугодии за 10 и/или 11 класс!!!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ГОДОВЫЕ ОТМЕТКИ ПЕРЕНОСЯТСЯ В ЛИЧНОЕ ДЕЛО УЧАЩЕГОСЯ!</a:t>
            </a:r>
          </a:p>
          <a:p>
            <a:endParaRPr lang="ru-RU" altLang="ru-RU" sz="2400" b="1" dirty="0"/>
          </a:p>
          <a:p>
            <a:r>
              <a:rPr lang="ru-RU" altLang="ru-RU" sz="2400" b="1" dirty="0">
                <a:solidFill>
                  <a:srgbClr val="0070C0"/>
                </a:solidFill>
              </a:rPr>
              <a:t>Предоставление справки!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38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контрольным работам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485900"/>
            <a:ext cx="10696575" cy="4691063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Объем контрольных работ должен соответствовать возрастным особенностям учащихся.</a:t>
            </a:r>
          </a:p>
          <a:p>
            <a:r>
              <a:rPr lang="ru-RU" altLang="ru-RU" sz="2400" dirty="0"/>
              <a:t>Каждая контрольная работа должна </a:t>
            </a:r>
          </a:p>
          <a:p>
            <a:pPr marL="0" indent="0">
              <a:buNone/>
            </a:pPr>
            <a:r>
              <a:rPr lang="ru-RU" altLang="ru-RU" sz="2400" dirty="0"/>
              <a:t>-содержать ТОЛЬКО тот материал, который отражен в календарно-тематическом планировании (КТП) за определенный период; </a:t>
            </a:r>
          </a:p>
          <a:p>
            <a:pPr marL="0" indent="0">
              <a:buNone/>
            </a:pPr>
            <a:r>
              <a:rPr lang="ru-RU" altLang="ru-RU" sz="2400" dirty="0"/>
              <a:t>-соответствовать учебнику, заявленному в СПИСКЕ УЧЕБНИКОВ (</a:t>
            </a:r>
            <a:r>
              <a:rPr lang="en-US" altLang="ru-RU" sz="2400" dirty="0">
                <a:hlinkClick r:id="rId2"/>
              </a:rPr>
              <a:t>https://distant.isotm.ru/students/textbook-lists/</a:t>
            </a:r>
            <a:r>
              <a:rPr lang="ru-RU" altLang="ru-RU" sz="2400" dirty="0"/>
              <a:t>).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/>
              <a:t>-Многостраничный </a:t>
            </a:r>
            <a:r>
              <a:rPr lang="en-US" altLang="ru-RU" sz="2400" dirty="0"/>
              <a:t>PDF</a:t>
            </a:r>
            <a:r>
              <a:rPr lang="ru-RU" altLang="ru-RU" sz="2400" dirty="0"/>
              <a:t>-файл</a:t>
            </a:r>
          </a:p>
          <a:p>
            <a:pPr marL="0" indent="0">
              <a:buNone/>
            </a:pPr>
            <a:r>
              <a:rPr lang="ru-RU" altLang="ru-RU" sz="2400" dirty="0"/>
              <a:t>-Архив с </a:t>
            </a:r>
            <a:r>
              <a:rPr lang="en-US" altLang="ru-RU" sz="2400" dirty="0"/>
              <a:t>JPG-</a:t>
            </a:r>
            <a:r>
              <a:rPr lang="ru-RU" altLang="ru-RU" sz="2400" dirty="0"/>
              <a:t>файлами</a:t>
            </a:r>
          </a:p>
          <a:p>
            <a:pPr marL="0" indent="0">
              <a:buNone/>
            </a:pPr>
            <a:r>
              <a:rPr lang="ru-RU" altLang="ru-RU" sz="2400" dirty="0" smtClean="0"/>
              <a:t>-Объём </a:t>
            </a:r>
            <a:r>
              <a:rPr lang="ru-RU" altLang="ru-RU" sz="2400" dirty="0"/>
              <a:t>файла не более 15 МБ</a:t>
            </a:r>
          </a:p>
          <a:p>
            <a:pPr marL="0" indent="0"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6194"/>
            <a:ext cx="10515600" cy="117449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Школьная библиотека</a:t>
            </a:r>
            <a:b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(Сумской проезд, д. 5А)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858297"/>
            <a:ext cx="10696575" cy="4318666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18.08.2025 г.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01.09.2025 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будут выдаваться по следующим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дням: понедельник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пятница с 10:00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02.09.2025 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предварительной записи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чащиеся 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 по 11 классы смогут воспользоваться электронным форматом учебников на портале МЭШ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ресурсам Библиотеки МЭШ предоставляется после авторизации на сайте https://uchebnik.mos.ru МЭШ.</a:t>
            </a:r>
          </a:p>
          <a:p>
            <a:pPr marL="0" indent="0"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0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Время на выполнение контрольных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Предъявляется учителем в инструкции к контрольной работе!!!</a:t>
            </a:r>
            <a:endParaRPr lang="ru-RU" altLang="ru-RU" sz="2800" dirty="0">
              <a:solidFill>
                <a:prstClr val="black"/>
              </a:solidFill>
            </a:endParaRPr>
          </a:p>
          <a:p>
            <a:pPr lvl="1"/>
            <a:endParaRPr lang="ru-RU" altLang="ru-RU" sz="2800" dirty="0"/>
          </a:p>
          <a:p>
            <a:r>
              <a:rPr lang="ru-RU" altLang="ru-RU" dirty="0"/>
              <a:t>Убедительно просим родителей регламентировать выполнение контрольных работ и тестов!</a:t>
            </a:r>
            <a:endParaRPr lang="ru-RU" altLang="ru-RU" sz="2800" dirty="0">
              <a:solidFill>
                <a:prstClr val="black"/>
              </a:solidFill>
            </a:endParaRPr>
          </a:p>
          <a:p>
            <a:pPr lvl="1"/>
            <a:endParaRPr lang="ru-RU" altLang="ru-RU" sz="2800" dirty="0"/>
          </a:p>
          <a:p>
            <a:pPr lvl="1"/>
            <a:endParaRPr lang="ru-RU" altLang="ru-RU" sz="2800" dirty="0"/>
          </a:p>
          <a:p>
            <a:pPr lvl="1"/>
            <a:r>
              <a:rPr lang="ru-RU" altLang="ru-RU" sz="2800" b="1" dirty="0">
                <a:solidFill>
                  <a:srgbClr val="FF0000"/>
                </a:solidFill>
              </a:rPr>
              <a:t>НО подготовка ПРОЕКТОВ может занять больше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2289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8443"/>
            <a:ext cx="10515600" cy="4900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5</a:t>
            </a:r>
            <a:r>
              <a:rPr lang="ru-RU" altLang="ru-RU" dirty="0"/>
              <a:t> «отлично» - </a:t>
            </a:r>
            <a:r>
              <a:rPr lang="ru-RU" altLang="ru-RU" dirty="0" smtClean="0"/>
              <a:t>90-100</a:t>
            </a:r>
            <a:r>
              <a:rPr lang="ru-RU" altLang="ru-RU" dirty="0"/>
              <a:t>% правильных ответов</a:t>
            </a:r>
          </a:p>
          <a:p>
            <a:pPr marL="0" indent="0">
              <a:buNone/>
            </a:pPr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4</a:t>
            </a:r>
            <a:r>
              <a:rPr lang="ru-RU" altLang="ru-RU" dirty="0"/>
              <a:t> «хорошо» - </a:t>
            </a:r>
            <a:r>
              <a:rPr lang="ru-RU" altLang="ru-RU" dirty="0" smtClean="0"/>
              <a:t>70-89</a:t>
            </a:r>
            <a:r>
              <a:rPr lang="ru-RU" altLang="ru-RU" dirty="0"/>
              <a:t>% правильных ответов</a:t>
            </a:r>
          </a:p>
          <a:p>
            <a:pPr marL="0" indent="0">
              <a:buNone/>
            </a:pPr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3</a:t>
            </a:r>
            <a:r>
              <a:rPr lang="ru-RU" altLang="ru-RU" dirty="0"/>
              <a:t> «удовлетворительно» - </a:t>
            </a:r>
            <a:r>
              <a:rPr lang="ru-RU" altLang="ru-RU" dirty="0" smtClean="0"/>
              <a:t>50-69</a:t>
            </a:r>
            <a:r>
              <a:rPr lang="ru-RU" altLang="ru-RU" dirty="0"/>
              <a:t>% правильных ответов</a:t>
            </a:r>
          </a:p>
          <a:p>
            <a:pPr marL="0" indent="0">
              <a:buNone/>
            </a:pPr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2</a:t>
            </a:r>
            <a:r>
              <a:rPr lang="ru-RU" altLang="ru-RU" dirty="0"/>
              <a:t> «неудовлетворительно» - 0-49% правильных ответов</a:t>
            </a:r>
          </a:p>
          <a:p>
            <a:pPr marL="0" indent="0">
              <a:buNone/>
            </a:pPr>
            <a:r>
              <a:rPr lang="ru-RU" altLang="ru-RU" u="sng" dirty="0"/>
              <a:t>Оценка </a:t>
            </a:r>
            <a:r>
              <a:rPr lang="ru-RU" altLang="ru-RU" b="1" u="sng" dirty="0">
                <a:solidFill>
                  <a:srgbClr val="FF0000"/>
                </a:solidFill>
              </a:rPr>
              <a:t>1</a:t>
            </a:r>
            <a:r>
              <a:rPr lang="ru-RU" altLang="ru-RU" u="sng" dirty="0"/>
              <a:t> ставится за не сданную в установленные сроки работу.</a:t>
            </a:r>
          </a:p>
          <a:p>
            <a:endParaRPr lang="ru-RU" altLang="ru-RU" u="sng" dirty="0"/>
          </a:p>
          <a:p>
            <a:pPr marL="0" indent="0">
              <a:buNone/>
            </a:pPr>
            <a:r>
              <a:rPr lang="ru-RU" altLang="ru-RU" b="1" dirty="0" smtClean="0"/>
              <a:t>Система оценивания в 1 классе </a:t>
            </a:r>
            <a:r>
              <a:rPr lang="ru-RU" altLang="ru-RU" b="1" dirty="0"/>
              <a:t>– </a:t>
            </a:r>
            <a:r>
              <a:rPr lang="ru-RU" altLang="ru-RU" b="1" dirty="0" err="1"/>
              <a:t>безотметочная</a:t>
            </a:r>
            <a:r>
              <a:rPr lang="ru-RU" altLang="ru-RU" b="1" dirty="0"/>
              <a:t> система: </a:t>
            </a:r>
          </a:p>
          <a:p>
            <a:pPr marL="0" indent="0">
              <a:buNone/>
            </a:pPr>
            <a:r>
              <a:rPr lang="ru-RU" altLang="ru-RU" dirty="0"/>
              <a:t>А – аттестован </a:t>
            </a:r>
          </a:p>
          <a:p>
            <a:pPr marL="0" indent="0">
              <a:buNone/>
            </a:pPr>
            <a:r>
              <a:rPr lang="ru-RU" altLang="ru-RU" dirty="0"/>
              <a:t>Н/А – не аттестован</a:t>
            </a:r>
          </a:p>
          <a:p>
            <a:endParaRPr lang="ru-RU" altLang="ru-RU" u="sng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аттестации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982614"/>
            <a:ext cx="10423358" cy="3933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dirty="0" smtClean="0"/>
              <a:t>В 7 классе – контрольная под наблюдением пройдёт только во втором полугодии.</a:t>
            </a:r>
          </a:p>
          <a:p>
            <a:pPr marL="0" indent="0">
              <a:buNone/>
            </a:pPr>
            <a:r>
              <a:rPr lang="ru-RU" altLang="ru-RU" sz="2400" dirty="0" smtClean="0"/>
              <a:t>С 8 по 11 класс – контрольные под наблюдением по русскому зыку и алгебре в декабре (КР№2) и в апреле (КР№4).</a:t>
            </a:r>
            <a:endParaRPr lang="ru-RU" altLang="ru-RU" sz="2400" dirty="0" smtClean="0"/>
          </a:p>
          <a:p>
            <a:pPr marL="0" indent="0">
              <a:buNone/>
            </a:pPr>
            <a:r>
              <a:rPr lang="ru-RU" altLang="ru-RU" sz="2400" dirty="0" smtClean="0"/>
              <a:t>По </a:t>
            </a:r>
            <a:r>
              <a:rPr lang="ru-RU" altLang="ru-RU" sz="2400" dirty="0"/>
              <a:t>окончании 8 класса </a:t>
            </a:r>
            <a:r>
              <a:rPr lang="ru-RU" altLang="ru-RU" sz="2400" u="sng" dirty="0" smtClean="0"/>
              <a:t>контрольные </a:t>
            </a:r>
            <a:r>
              <a:rPr lang="ru-RU" altLang="ru-RU" sz="2400" u="sng" dirty="0"/>
              <a:t>работы под наблюдением </a:t>
            </a:r>
            <a:r>
              <a:rPr lang="ru-RU" altLang="ru-RU" sz="2400" dirty="0"/>
              <a:t>по </a:t>
            </a:r>
            <a:r>
              <a:rPr lang="ru-RU" altLang="ru-RU" sz="2400" b="1" dirty="0">
                <a:solidFill>
                  <a:srgbClr val="00B050"/>
                </a:solidFill>
              </a:rPr>
              <a:t>русскому языку и </a:t>
            </a:r>
            <a:r>
              <a:rPr lang="ru-RU" altLang="ru-RU" sz="2400" b="1" dirty="0" smtClean="0">
                <a:solidFill>
                  <a:srgbClr val="00B050"/>
                </a:solidFill>
              </a:rPr>
              <a:t>алгебре </a:t>
            </a:r>
            <a:r>
              <a:rPr lang="ru-RU" altLang="ru-RU" sz="2400" b="1" dirty="0">
                <a:solidFill>
                  <a:srgbClr val="00B050"/>
                </a:solidFill>
              </a:rPr>
              <a:t>в формате ОГЭ </a:t>
            </a:r>
            <a:r>
              <a:rPr lang="ru-RU" altLang="ru-RU" sz="2400" b="1" dirty="0"/>
              <a:t>(с сохранением времени и структуры ОГЭ, НО на материале тем, изученных в 8 классе)</a:t>
            </a:r>
            <a:r>
              <a:rPr lang="ru-RU" altLang="ru-RU" sz="2400" dirty="0"/>
              <a:t>. 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Внешняя диагностика МЦКО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825625"/>
            <a:ext cx="1069870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</a:rPr>
              <a:t>Внимание! В рамках выполнения требований Рособрнадзора и Департамента образования </a:t>
            </a:r>
            <a:r>
              <a:rPr lang="ru-RU" altLang="ru-RU" dirty="0" err="1">
                <a:solidFill>
                  <a:srgbClr val="FF0000"/>
                </a:solidFill>
              </a:rPr>
              <a:t>г.Москвы</a:t>
            </a:r>
            <a:r>
              <a:rPr lang="ru-RU" altLang="ru-RU" dirty="0">
                <a:solidFill>
                  <a:srgbClr val="FF0000"/>
                </a:solidFill>
              </a:rPr>
              <a:t> по независимой оценке качества образования в </a:t>
            </a:r>
            <a:r>
              <a:rPr lang="ru-RU" altLang="ru-RU" dirty="0" smtClean="0">
                <a:solidFill>
                  <a:srgbClr val="FF0000"/>
                </a:solidFill>
              </a:rPr>
              <a:t>2025-2026 </a:t>
            </a:r>
            <a:r>
              <a:rPr lang="ru-RU" altLang="ru-RU" dirty="0">
                <a:solidFill>
                  <a:srgbClr val="FF0000"/>
                </a:solidFill>
              </a:rPr>
              <a:t>учебном году пройдёт внешняя диагностика Московского центра качества образования</a:t>
            </a:r>
            <a:endParaRPr lang="en-US" alt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4 и 7 класс</a:t>
            </a:r>
            <a:br>
              <a:rPr lang="ru-RU" altLang="ru-RU" b="1" dirty="0">
                <a:solidFill>
                  <a:srgbClr val="FF0000"/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en-US" altLang="ru-RU" sz="3600" dirty="0">
                <a:hlinkClick r:id="rId2"/>
              </a:rPr>
              <a:t>https://mcko.ru/pages/monitoring_and_diagnostics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8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6402" y="388649"/>
            <a:ext cx="4682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https://distant.isotm.ru</a:t>
            </a:r>
            <a:endParaRPr lang="ru-RU" sz="32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93371" y="940516"/>
            <a:ext cx="8595360" cy="55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296" y="365125"/>
            <a:ext cx="492350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БИБЛИОТЕКА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BEBD79-533F-4F68-6ED3-6B6AEA02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7" y="895024"/>
            <a:ext cx="6391737" cy="52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296" y="365125"/>
            <a:ext cx="492350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ТРЕБУЕТ ИСПРАВЛЕНИЯ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EFCDF2-938B-BCED-15C6-BD019B4D4B44}"/>
              </a:ext>
            </a:extLst>
          </p:cNvPr>
          <p:cNvSpPr txBox="1"/>
          <p:nvPr/>
        </p:nvSpPr>
        <p:spPr>
          <a:xfrm>
            <a:off x="1445342" y="2227006"/>
            <a:ext cx="9571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Включается подсветка экрана дневника, если учитель включил блок ТРЕБУЕТ ИСПРАВЛЕНИЯ в ситуации, когда работа загружена некорректно.</a:t>
            </a:r>
          </a:p>
        </p:txBody>
      </p:sp>
    </p:spTree>
    <p:extLst>
      <p:ext uri="{BB962C8B-B14F-4D97-AF65-F5344CB8AC3E}">
        <p14:creationId xmlns:p14="http://schemas.microsoft.com/office/powerpoint/2010/main" val="20180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ГОСУДАРСТВЕННАЯ ИТОГОВАЯ АТТЕСТАЦИЯ (ГИА)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2313708"/>
            <a:ext cx="10515600" cy="349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это общее название для обязательных экзаменов, завершающих освоение имеющих государственную аккредитацию основных образовательных программ среднего и основного общего образования в Российской Федерации.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1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Основной государственный экзамен (ОГЭ)</a:t>
            </a:r>
            <a:b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9 КЛАСС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3871"/>
            <a:ext cx="10515600" cy="3933091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Февраль</a:t>
            </a:r>
            <a:r>
              <a:rPr lang="ru-RU" altLang="ru-RU" sz="2400" dirty="0"/>
              <a:t> – итоговое собеседование по русскому языку (допуск к ГИА).</a:t>
            </a:r>
          </a:p>
          <a:p>
            <a:r>
              <a:rPr lang="ru-RU" altLang="ru-RU" sz="2400" b="1" dirty="0"/>
              <a:t>Май – июнь</a:t>
            </a:r>
            <a:r>
              <a:rPr lang="ru-RU" altLang="ru-RU" sz="2400" dirty="0"/>
              <a:t> – </a:t>
            </a:r>
            <a:r>
              <a:rPr lang="ru-RU" altLang="ru-RU" sz="2400" b="1" dirty="0"/>
              <a:t>ОЧНЫЕ</a:t>
            </a:r>
            <a:r>
              <a:rPr lang="ru-RU" altLang="ru-RU" sz="2400" dirty="0"/>
              <a:t> ОГЭ по 4 предметам (русский язык, математика, 2 предмета по выбору учащегося).</a:t>
            </a:r>
          </a:p>
          <a:p>
            <a:r>
              <a:rPr lang="ru-RU" altLang="ru-RU" sz="2400" b="1" dirty="0"/>
              <a:t>Место проведения:</a:t>
            </a:r>
            <a:r>
              <a:rPr lang="ru-RU" altLang="ru-RU" sz="2400" dirty="0"/>
              <a:t> г. Москва</a:t>
            </a:r>
          </a:p>
          <a:p>
            <a:endParaRPr lang="ru-RU" altLang="ru-RU" sz="2400" dirty="0"/>
          </a:p>
          <a:p>
            <a:endParaRPr lang="ru-RU" alt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4278"/>
            <a:ext cx="10515600" cy="101641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Единый государственный экзамен (ЕГЭ)</a:t>
            </a:r>
            <a:b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11 </a:t>
            </a:r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КЛАСС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88168"/>
            <a:ext cx="10736179" cy="458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Для 11 класса:</a:t>
            </a:r>
          </a:p>
          <a:p>
            <a:pPr marL="0" indent="0">
              <a:buNone/>
              <a:defRPr/>
            </a:pPr>
            <a:r>
              <a:rPr lang="ru-RU" b="1" dirty="0"/>
              <a:t>Декабрь</a:t>
            </a:r>
            <a:r>
              <a:rPr lang="ru-RU" dirty="0"/>
              <a:t> – итоговое сочинение по литературе (допуск </a:t>
            </a:r>
            <a:r>
              <a:rPr lang="ru-RU" dirty="0" smtClean="0"/>
              <a:t>к </a:t>
            </a:r>
            <a:r>
              <a:rPr lang="ru-RU" dirty="0"/>
              <a:t>ГИА). </a:t>
            </a:r>
            <a:r>
              <a:rPr lang="ru-RU" b="1" dirty="0">
                <a:solidFill>
                  <a:srgbClr val="7030A0"/>
                </a:solidFill>
              </a:rPr>
              <a:t>Регистрация в октябре!!!</a:t>
            </a:r>
          </a:p>
          <a:p>
            <a:pPr marL="0" indent="0">
              <a:buNone/>
              <a:defRPr/>
            </a:pPr>
            <a:r>
              <a:rPr lang="ru-RU" b="1" dirty="0"/>
              <a:t>Май – июнь </a:t>
            </a:r>
            <a:r>
              <a:rPr lang="ru-RU" dirty="0"/>
              <a:t>– </a:t>
            </a:r>
            <a:r>
              <a:rPr lang="ru-RU" b="1" dirty="0"/>
              <a:t>ОЧНЫЕ</a:t>
            </a:r>
            <a:r>
              <a:rPr lang="ru-RU" dirty="0"/>
              <a:t> ЕГЭ по русскому языку, математике и предметам по выбору учащегося, необходимым для поступления в вуз. 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10-11 класс (экстернат):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/>
              <a:t>Февраль</a:t>
            </a:r>
            <a:r>
              <a:rPr lang="ru-RU" dirty="0"/>
              <a:t> -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итоговое сочинение по литературе (допуск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ГИА).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Регистрация в январе!!!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Май – июнь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ОЧНЫЕ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ЕГЭ по русскому языку, математике и предметам по выбору учащегося, необходимым для поступления в вуз. </a:t>
            </a:r>
          </a:p>
          <a:p>
            <a:pPr>
              <a:defRPr/>
            </a:pPr>
            <a:endParaRPr lang="ru-RU" dirty="0"/>
          </a:p>
          <a:p>
            <a:pPr marL="0" indent="0">
              <a:buNone/>
              <a:defRPr/>
            </a:pPr>
            <a:endParaRPr lang="ru-RU" b="1" dirty="0"/>
          </a:p>
          <a:p>
            <a:pPr marL="0" indent="0">
              <a:buNone/>
              <a:defRPr/>
            </a:pPr>
            <a:endParaRPr lang="ru-RU" b="1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4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РОДИТЕЛЬСКОЕ СОБРАНИЕ для ВЫПУСКНИКОВ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 </a:t>
            </a:r>
            <a:r>
              <a:rPr lang="ru-RU" dirty="0"/>
              <a:t>сентября </a:t>
            </a:r>
            <a:r>
              <a:rPr lang="ru-RU" dirty="0" smtClean="0"/>
              <a:t>2025 </a:t>
            </a:r>
            <a:r>
              <a:rPr lang="ru-RU" dirty="0"/>
              <a:t>г. в 17:00</a:t>
            </a:r>
          </a:p>
          <a:p>
            <a:r>
              <a:rPr lang="ru-RU" dirty="0"/>
              <a:t>Программа подготовки к ГИА (будет размещена после </a:t>
            </a:r>
            <a:r>
              <a:rPr lang="ru-RU" dirty="0" smtClean="0"/>
              <a:t>11 </a:t>
            </a:r>
            <a:r>
              <a:rPr lang="ru-RU" dirty="0"/>
              <a:t>сентября </a:t>
            </a:r>
            <a:r>
              <a:rPr lang="en-US" dirty="0">
                <a:hlinkClick r:id="rId2"/>
              </a:rPr>
              <a:t>https://distant.isotm.ru/gia-vpr/gia/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1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Общение со сверстниками происходит не только в дистанционном формате, но и во время различных внеурочных мероприятий. Ученикам предлагается посещение музеев и выставок, театров (организуется как очное, так и дистанционное участие), участие в олимпиадах (ВОШ, олимпиады МШЗД), викторинах (Русский медвежонок), конкурсах, творческих и научных лабораториях, развивающих мастер-классах.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Линейка «День знаний»</a:t>
            </a:r>
          </a:p>
          <a:p>
            <a:r>
              <a:rPr lang="ru-RU" sz="2400" dirty="0"/>
              <a:t>Рождественская программа</a:t>
            </a:r>
          </a:p>
          <a:p>
            <a:r>
              <a:rPr lang="ru-RU" sz="2400" dirty="0"/>
              <a:t>Праздник мам</a:t>
            </a:r>
          </a:p>
          <a:p>
            <a:r>
              <a:rPr lang="ru-RU" sz="2400" dirty="0"/>
              <a:t>Школьный пикник/ Фестиваль искусств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070E01-CBC7-04B3-1E75-872760FD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281" y="3320885"/>
            <a:ext cx="2206792" cy="29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7CADEA-625C-BD77-C814-78CE7A59E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29" y="3748428"/>
            <a:ext cx="2894429" cy="19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</a:t>
            </a:r>
            <a:r>
              <a:rPr lang="ru-RU" b="1" dirty="0">
                <a:solidFill>
                  <a:srgbClr val="00B050"/>
                </a:solidFill>
              </a:rPr>
              <a:t>БИОЛОГИЯ, ФИЗИКА и ХИМИЯ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Лабораторные работы проводятся:</a:t>
            </a:r>
          </a:p>
          <a:p>
            <a:pPr marL="0" indent="0">
              <a:buNone/>
            </a:pPr>
            <a:r>
              <a:rPr lang="ru-RU" b="1" dirty="0"/>
              <a:t>• дистанционно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 время интернет-уроков в соответствии с календарно-тематическим планированием</a:t>
            </a:r>
            <a:br>
              <a:rPr lang="ru-RU" dirty="0"/>
            </a:br>
            <a:r>
              <a:rPr lang="ru-RU" b="1" dirty="0"/>
              <a:t>• очно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помещении школы по адресу Москва, Сумской проезд, д.5А по графику, определенному МШЗД. Количество мест ограничено. Обязательна онлайн регистрация.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D1147-B11A-4255-B2D2-93136F63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7" y="1027906"/>
            <a:ext cx="3609975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cap="all" dirty="0"/>
              <a:t>ЛАБОРАТОРНЫЕ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363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год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53987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каникул 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2025-2026</a:t>
            </a:r>
            <a:endParaRPr lang="ru-RU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Осенние	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октября – 4 ноября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Зимние	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декабря	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января</a:t>
            </a:r>
            <a:endParaRPr lang="ru-RU" sz="3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Весенние	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  <a:r>
              <a:rPr lang="en-US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	–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</a:t>
            </a:r>
          </a:p>
          <a:p>
            <a:pPr algn="l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учебного года: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мая </a:t>
            </a:r>
            <a:r>
              <a:rPr lang="ru-RU" sz="3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2026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01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год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39875"/>
            <a:ext cx="1131243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Нерабочие праздничные дни</a:t>
            </a:r>
            <a:r>
              <a:rPr lang="ru-RU" sz="32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04.11.2025 года – День народного единства</a:t>
            </a:r>
          </a:p>
          <a:p>
            <a:pPr marL="0" indent="0">
              <a:buNone/>
            </a:pP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23.02.2026 года – День защитника отечества</a:t>
            </a:r>
          </a:p>
          <a:p>
            <a:pPr marL="0" indent="0">
              <a:buNone/>
            </a:pP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08.03.2026 года – Международный женский день</a:t>
            </a:r>
          </a:p>
          <a:p>
            <a:pPr marL="0" indent="0">
              <a:buNone/>
            </a:pP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01.05.2026 года — День Весны и Труда</a:t>
            </a:r>
          </a:p>
          <a:p>
            <a:pPr marL="0" indent="0">
              <a:buNone/>
            </a:pPr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</a:rPr>
              <a:t>11.05.2026 года — День Победы</a:t>
            </a:r>
            <a:endParaRPr lang="ru-RU" sz="3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/>
              <a:t>Еженедельные </a:t>
            </a:r>
            <a:r>
              <a:rPr lang="ru-RU" altLang="ru-RU" b="1" u="sng" dirty="0">
                <a:hlinkClick r:id="rId3"/>
              </a:rPr>
              <a:t>интернет-уроки</a:t>
            </a:r>
            <a:r>
              <a:rPr lang="ru-RU" altLang="ru-RU" dirty="0"/>
              <a:t> в режиме онлайн конференций для группы учеников и учителя на </a:t>
            </a:r>
            <a:r>
              <a:rPr lang="ru-RU" altLang="ru-RU" b="1" u="sng" dirty="0">
                <a:hlinkClick r:id="rId4"/>
              </a:rPr>
              <a:t>платформе ZOOM</a:t>
            </a:r>
            <a:r>
              <a:rPr lang="ru-RU" altLang="ru-RU" b="1" u="sng" dirty="0"/>
              <a:t>.</a:t>
            </a:r>
          </a:p>
          <a:p>
            <a:r>
              <a:rPr lang="ru-RU" dirty="0"/>
              <a:t>По каждому предмету учебного плана МШЗД проводится один урок в неделю (1 академический час). В 9-11 классах даются дополнительные уроки в рамках подготовки к ГИА.</a:t>
            </a:r>
            <a:endParaRPr lang="ru-RU" altLang="ru-RU" b="1" u="sng" dirty="0"/>
          </a:p>
          <a:p>
            <a:r>
              <a:rPr lang="ru-RU" altLang="ru-RU" b="1" u="sng" dirty="0"/>
              <a:t>В 1 классе обязательное присутствие взрослого рядом с учеником!!!</a:t>
            </a:r>
          </a:p>
          <a:p>
            <a:endParaRPr lang="ru-RU" altLang="ru-RU" b="1" u="sng" dirty="0"/>
          </a:p>
          <a:p>
            <a:endParaRPr lang="ru-RU" altLang="ru-RU" b="1" u="sng" dirty="0"/>
          </a:p>
          <a:p>
            <a:pPr algn="ctr"/>
            <a:r>
              <a:rPr lang="ru-RU" altLang="ru-RU" u="sng" dirty="0"/>
              <a:t>Домашние задания в электронном дневнике.</a:t>
            </a:r>
          </a:p>
          <a:p>
            <a:pPr algn="ctr"/>
            <a:r>
              <a:rPr lang="ru-RU" altLang="ru-RU" u="sng" dirty="0"/>
              <a:t>Календарно-тематическое планирование </a:t>
            </a:r>
            <a:r>
              <a:rPr lang="ru-RU" altLang="ru-RU" b="1" u="sng" dirty="0"/>
              <a:t>(</a:t>
            </a:r>
            <a:r>
              <a:rPr lang="en-US" altLang="ru-RU" dirty="0">
                <a:hlinkClick r:id="rId5"/>
              </a:rPr>
              <a:t>https://distant.isotm.ru/students/planning/</a:t>
            </a:r>
            <a:r>
              <a:rPr lang="ru-RU" altLang="ru-RU" b="1" u="sng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46C8D-1972-F845-E1DD-833230EB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0024" y="1167063"/>
            <a:ext cx="5995692" cy="43193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сентября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14:00 –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17:00</a:t>
            </a:r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Торжественная линейка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Первый урок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Родительское собрание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Выдача учебников</a:t>
            </a:r>
          </a:p>
          <a:p>
            <a:pPr algn="l"/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Фуршет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4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сентября</a:t>
            </a:r>
            <a:b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ZOOM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«Первый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классный!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час»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1-4 класс – 10.00</a:t>
            </a:r>
          </a:p>
          <a:p>
            <a:endParaRPr lang="ru-RU" dirty="0"/>
          </a:p>
          <a:p>
            <a:r>
              <a:rPr lang="ru-RU" dirty="0"/>
              <a:t>5-8 класс – 12.00</a:t>
            </a:r>
          </a:p>
          <a:p>
            <a:endParaRPr lang="ru-RU" dirty="0"/>
          </a:p>
          <a:p>
            <a:r>
              <a:rPr lang="ru-RU" dirty="0"/>
              <a:t>9-11 класс – 14.00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726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9" y="1130531"/>
            <a:ext cx="11405062" cy="5181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Сайт заочного отделения МШЗД:</a:t>
            </a:r>
          </a:p>
          <a:p>
            <a:r>
              <a:rPr lang="ru-RU" sz="2000" dirty="0">
                <a:hlinkClick r:id="rId3"/>
              </a:rPr>
              <a:t>https://distant.isotm.ru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Секретариат МШЗД</a:t>
            </a:r>
          </a:p>
          <a:p>
            <a:r>
              <a:rPr lang="ru-RU" sz="2000" dirty="0">
                <a:hlinkClick r:id="rId4"/>
              </a:rPr>
              <a:t>isotm.distant@gmail.com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Техническая поддержка электронного журнала МШЗД - Антоняк Александр Анатольевич</a:t>
            </a:r>
          </a:p>
          <a:p>
            <a:r>
              <a:rPr lang="ru-RU" sz="2000" dirty="0">
                <a:hlinkClick r:id="rId5"/>
              </a:rPr>
              <a:t>asachov@schooloftomorrow.ru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Завуч МШЗД (контрольные работы, УП, КТП) - </a:t>
            </a:r>
            <a:r>
              <a:rPr lang="ru-RU" sz="2000" dirty="0" err="1"/>
              <a:t>Зацепина</a:t>
            </a:r>
            <a:r>
              <a:rPr lang="ru-RU" sz="2000" dirty="0"/>
              <a:t> Мария Ивановна</a:t>
            </a:r>
          </a:p>
          <a:p>
            <a:r>
              <a:rPr lang="ru-RU" sz="2000" dirty="0">
                <a:hlinkClick r:id="rId6"/>
              </a:rPr>
              <a:t>mzatsepina@schooloftomorrow.ru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Психолог МШЗД - Чан Линь </a:t>
            </a:r>
            <a:r>
              <a:rPr lang="ru-RU" sz="2000" dirty="0" err="1"/>
              <a:t>Тьи</a:t>
            </a:r>
            <a:endParaRPr lang="ru-RU" sz="2000" dirty="0"/>
          </a:p>
          <a:p>
            <a:r>
              <a:rPr lang="ru-RU" sz="2000" dirty="0">
                <a:hlinkClick r:id="rId7"/>
              </a:rPr>
              <a:t>http://linhchi.site</a:t>
            </a:r>
            <a:endParaRPr lang="ru-RU" sz="2000" dirty="0"/>
          </a:p>
          <a:p>
            <a:pPr marL="0" indent="0">
              <a:buNone/>
            </a:pP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>
                <a:hlinkClick r:id="rId2"/>
              </a:rPr>
              <a:t>https://distant.isotm.ru/</a:t>
            </a:r>
            <a:endParaRPr lang="ru-RU" altLang="ru-RU" dirty="0"/>
          </a:p>
          <a:p>
            <a:r>
              <a:rPr lang="en-US" altLang="ru-RU" dirty="0">
                <a:hlinkClick r:id="rId3"/>
              </a:rPr>
              <a:t>https://isotm.ru/</a:t>
            </a:r>
            <a:endParaRPr lang="ru-RU" altLang="ru-RU" dirty="0"/>
          </a:p>
          <a:p>
            <a:r>
              <a:rPr lang="en-US" altLang="ru-RU" dirty="0">
                <a:hlinkClick r:id="rId4"/>
              </a:rPr>
              <a:t>https://mcko.ru/pages/monitoring_and_diagnostics</a:t>
            </a:r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9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9BC64-2BB0-C240-B7E4-79D75DB8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94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5019675"/>
            <a:ext cx="8096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</a:rPr>
              <a:t>Зацепина Мария Ивановна</a:t>
            </a:r>
            <a:r>
              <a:rPr lang="en-US" altLang="ru-RU" sz="2800" b="1" dirty="0">
                <a:solidFill>
                  <a:schemeClr val="bg1"/>
                </a:solidFill>
              </a:rPr>
              <a:t/>
            </a:r>
            <a:br>
              <a:rPr lang="en-US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зам. директора по УВР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en-US" altLang="ru-RU" sz="2800" b="1" dirty="0">
                <a:solidFill>
                  <a:schemeClr val="bg1"/>
                </a:solidFill>
              </a:rPr>
              <a:t>mzatsepina@schooloftomorrow.ru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r>
              <a:rPr lang="en-US" altLang="ru-RU" sz="2800" b="1" dirty="0"/>
              <a:t/>
            </a:r>
            <a:br>
              <a:rPr lang="en-US" alt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1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589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5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Содержание:</a:t>
            </a:r>
          </a:p>
          <a:p>
            <a:r>
              <a:rPr lang="ru-RU" dirty="0"/>
              <a:t>Предметы, изучаемые в данном классе;</a:t>
            </a:r>
          </a:p>
          <a:p>
            <a:r>
              <a:rPr lang="ru-RU" dirty="0"/>
              <a:t>Количество аттестаций;</a:t>
            </a:r>
          </a:p>
          <a:p>
            <a:r>
              <a:rPr lang="ru-RU" dirty="0"/>
              <a:t>По материалу какого академического периода составлена контрольная работа;</a:t>
            </a:r>
          </a:p>
          <a:p>
            <a:r>
              <a:rPr lang="ru-RU" dirty="0"/>
              <a:t>Период сдачи аттестации;</a:t>
            </a:r>
          </a:p>
          <a:p>
            <a:r>
              <a:rPr lang="ru-RU" dirty="0"/>
              <a:t>Особенности (аттестация с наблюдением или без).</a:t>
            </a:r>
          </a:p>
        </p:txBody>
      </p:sp>
    </p:spTree>
    <p:extLst>
      <p:ext uri="{BB962C8B-B14F-4D97-AF65-F5344CB8AC3E}">
        <p14:creationId xmlns:p14="http://schemas.microsoft.com/office/powerpoint/2010/main" val="10220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420" y="336022"/>
            <a:ext cx="6933191" cy="5859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Индивидуальный учебный план</a:t>
            </a:r>
            <a:r>
              <a:rPr lang="ru-RU" b="1" dirty="0"/>
              <a:t/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3118" y="989450"/>
            <a:ext cx="11153361" cy="554960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02407BC-F7C7-3818-FB1D-5D33D34B26A0}"/>
              </a:ext>
            </a:extLst>
          </p:cNvPr>
          <p:cNvSpPr/>
          <p:nvPr/>
        </p:nvSpPr>
        <p:spPr>
          <a:xfrm>
            <a:off x="2941548" y="1350870"/>
            <a:ext cx="777011" cy="41181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FF00"/>
              </a:highligh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AE3162-9E9E-7C60-CA35-611A5FCA15E1}"/>
              </a:ext>
            </a:extLst>
          </p:cNvPr>
          <p:cNvSpPr/>
          <p:nvPr/>
        </p:nvSpPr>
        <p:spPr>
          <a:xfrm>
            <a:off x="573356" y="3892731"/>
            <a:ext cx="10869707" cy="21473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1D50623-5A39-C14E-8D9B-D91E3E47227D}"/>
              </a:ext>
            </a:extLst>
          </p:cNvPr>
          <p:cNvSpPr/>
          <p:nvPr/>
        </p:nvSpPr>
        <p:spPr>
          <a:xfrm>
            <a:off x="9497670" y="3353568"/>
            <a:ext cx="1945394" cy="2608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29A59-880F-9121-3DCB-1D902574860E}"/>
              </a:ext>
            </a:extLst>
          </p:cNvPr>
          <p:cNvSpPr/>
          <p:nvPr/>
        </p:nvSpPr>
        <p:spPr>
          <a:xfrm>
            <a:off x="9487464" y="2474213"/>
            <a:ext cx="1955599" cy="29511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325" y="333560"/>
            <a:ext cx="7761337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8125" y="1144204"/>
            <a:ext cx="10416892" cy="542251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710057" y="2046514"/>
            <a:ext cx="1471749" cy="31350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49234" y="2664823"/>
            <a:ext cx="10223863" cy="1915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9234" y="3500846"/>
            <a:ext cx="10232572" cy="14804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49234" y="6043750"/>
            <a:ext cx="10232572" cy="40930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325" y="333560"/>
            <a:ext cx="7761337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6537" y="1144205"/>
            <a:ext cx="10507519" cy="53957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0754" y="2830287"/>
            <a:ext cx="1837509" cy="19158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43749" y="2865120"/>
            <a:ext cx="1619794" cy="14804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43749" y="3518263"/>
            <a:ext cx="1619794" cy="1567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300754" y="3518263"/>
            <a:ext cx="1837509" cy="13933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325" y="333560"/>
            <a:ext cx="7761337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3329" y="1144205"/>
            <a:ext cx="10861985" cy="54133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65920" y="5643154"/>
            <a:ext cx="2090057" cy="7750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1560</Words>
  <Application>Microsoft Office PowerPoint</Application>
  <PresentationFormat>Широкоэкранный</PresentationFormat>
  <Paragraphs>258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ОБУЧЕНИЕ</vt:lpstr>
      <vt:lpstr>Индивидуальный учебный план https://distant.isotm.ru/students/syllabus/ </vt:lpstr>
      <vt:lpstr>Индивидуальный учебный план https://distant.isotm.ru/students/syllabus/ </vt:lpstr>
      <vt:lpstr>Индивидуальный учебный план https://distant.isotm.ru/students/syllabus/ </vt:lpstr>
      <vt:lpstr>Индивидуальный учебный план https://distant.isotm.ru/students/syllabus/ </vt:lpstr>
      <vt:lpstr>Индивидуальный учебный план https://distant.isotm.ru/students/syllabus/ </vt:lpstr>
      <vt:lpstr>Индивидуальный учебный план</vt:lpstr>
      <vt:lpstr>Календарно-тематическое планирование (КТП)</vt:lpstr>
      <vt:lpstr>Личный кабинет в электронном дневнике http://isotm.ru </vt:lpstr>
      <vt:lpstr>Личный кабинет в электронном дневнике http://isotm.ru </vt:lpstr>
      <vt:lpstr>Личный кабинет в электронном дневнике http://isotm.ru </vt:lpstr>
      <vt:lpstr>Презентация PowerPoint</vt:lpstr>
      <vt:lpstr>Презентация PowerPoint</vt:lpstr>
      <vt:lpstr>Презентация PowerPoint</vt:lpstr>
      <vt:lpstr>Сроки загрузки и проверки контрольных работ https://distant.isotm.ru/students/test-papers/ </vt:lpstr>
      <vt:lpstr>Презентация PowerPoint</vt:lpstr>
      <vt:lpstr>Презентация PowerPoint</vt:lpstr>
      <vt:lpstr>Аттестация</vt:lpstr>
      <vt:lpstr>Годовая отметка</vt:lpstr>
      <vt:lpstr>Годовая отметка</vt:lpstr>
      <vt:lpstr>Требования к контрольным работам</vt:lpstr>
      <vt:lpstr>Школьная библиотека (Сумской проезд, д. 5А)</vt:lpstr>
      <vt:lpstr>Время на выполнение контрольных работ</vt:lpstr>
      <vt:lpstr>СИСТЕМА ОЦЕНИВАНИЯ</vt:lpstr>
      <vt:lpstr>Особенности аттестации</vt:lpstr>
      <vt:lpstr>Внешняя диагностика МЦКО</vt:lpstr>
      <vt:lpstr>БИБЛИОТЕКА</vt:lpstr>
      <vt:lpstr>ТРЕБУЕТ ИСПРАВЛЕНИЯ</vt:lpstr>
      <vt:lpstr>ГОСУДАРСТВЕННАЯ ИТОГОВАЯ АТТЕСТАЦИЯ (ГИА)</vt:lpstr>
      <vt:lpstr>Основной государственный экзамен (ОГЭ) 9 КЛАСС</vt:lpstr>
      <vt:lpstr>Единый государственный экзамен (ЕГЭ) 11 КЛАСС</vt:lpstr>
      <vt:lpstr>РОДИТЕЛЬСКОЕ СОБРАНИЕ для ВЫПУСКНИКОВ</vt:lpstr>
      <vt:lpstr>ВНЕУРОЧНАЯ ДЕЯТЕЛЬНОСТЬ</vt:lpstr>
      <vt:lpstr>ЛАБОРАТОРНЫЕ РАБОТЫ</vt:lpstr>
      <vt:lpstr>Учебный год</vt:lpstr>
      <vt:lpstr>Учебный год</vt:lpstr>
      <vt:lpstr>Презентация PowerPoint</vt:lpstr>
      <vt:lpstr>3 сентября ZOOM «Первый классный! час»</vt:lpstr>
      <vt:lpstr>Контакты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М.И.Зацепина</cp:lastModifiedBy>
  <cp:revision>26</cp:revision>
  <dcterms:modified xsi:type="dcterms:W3CDTF">2025-08-20T11:09:36Z</dcterms:modified>
</cp:coreProperties>
</file>