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1" r:id="rId3"/>
    <p:sldId id="269" r:id="rId4"/>
    <p:sldId id="265" r:id="rId5"/>
    <p:sldId id="261" r:id="rId6"/>
    <p:sldId id="264" r:id="rId7"/>
    <p:sldId id="274" r:id="rId8"/>
    <p:sldId id="289" r:id="rId9"/>
    <p:sldId id="287" r:id="rId10"/>
    <p:sldId id="282" r:id="rId11"/>
    <p:sldId id="291" r:id="rId12"/>
    <p:sldId id="290" r:id="rId13"/>
    <p:sldId id="25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1922" autoAdjust="0"/>
  </p:normalViewPr>
  <p:slideViewPr>
    <p:cSldViewPr>
      <p:cViewPr varScale="1">
        <p:scale>
          <a:sx n="91" d="100"/>
          <a:sy n="91" d="100"/>
        </p:scale>
        <p:origin x="118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0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64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9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4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20.08.2025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6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20.08.2025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17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20.08.2025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0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6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4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1355F-BDFC-4E3F-B57C-87B5D6BE3261}" type="datetimeFigureOut">
              <a:rPr lang="ru-RU" smtClean="0"/>
              <a:pPr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ediagnostictest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844824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Варианты изучения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Английского языка 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Международной школе завтрашнего дня</a:t>
            </a:r>
            <a:endParaRPr lang="ru-RU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1575762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онлайн</a:t>
            </a:r>
          </a:p>
          <a:p>
            <a:r>
              <a:rPr lang="en-US" sz="4000" dirty="0" smtClean="0">
                <a:hlinkClick r:id="rId3"/>
              </a:rPr>
              <a:t>https</a:t>
            </a:r>
            <a:r>
              <a:rPr lang="en-US" sz="4000" dirty="0">
                <a:hlinkClick r:id="rId3"/>
              </a:rPr>
              <a:t>://www.acediagnostictest.com</a:t>
            </a:r>
            <a:r>
              <a:rPr lang="en-US" sz="4000" dirty="0" smtClean="0">
                <a:hlinkClick r:id="rId3"/>
              </a:rPr>
              <a:t>/</a:t>
            </a:r>
            <a:endParaRPr lang="en-US" sz="4000" dirty="0" smtClean="0"/>
          </a:p>
          <a:p>
            <a:r>
              <a:rPr lang="ru-RU" sz="4000" dirty="0" smtClean="0">
                <a:solidFill>
                  <a:srgbClr val="FFC000"/>
                </a:solidFill>
              </a:rPr>
              <a:t>Тестирование временно недоступно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29212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</a:rPr>
              <a:t>Диагностическое тестирование</a:t>
            </a:r>
            <a:endParaRPr lang="ru-RU" sz="44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221088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очно в школе </a:t>
            </a:r>
            <a:r>
              <a:rPr lang="ru-RU" sz="4000" b="1" dirty="0">
                <a:solidFill>
                  <a:srgbClr val="FF0000"/>
                </a:solidFill>
              </a:rPr>
              <a:t>—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             7000.00 (семь </a:t>
            </a:r>
            <a:r>
              <a:rPr lang="ru-RU" sz="4000" b="1" dirty="0">
                <a:solidFill>
                  <a:srgbClr val="FF0000"/>
                </a:solidFill>
              </a:rPr>
              <a:t>тысяч) рублей</a:t>
            </a:r>
          </a:p>
        </p:txBody>
      </p:sp>
    </p:spTree>
    <p:extLst>
      <p:ext uri="{BB962C8B-B14F-4D97-AF65-F5344CB8AC3E}">
        <p14:creationId xmlns:p14="http://schemas.microsoft.com/office/powerpoint/2010/main" val="220039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58299"/>
            <a:ext cx="8873120" cy="49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" y="0"/>
            <a:ext cx="914057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69269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https://distant.isotm.ru/english-school-of-tomorrow/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7960752" cy="401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971600" y="1844824"/>
            <a:ext cx="763284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5400" i="1" u="sng" dirty="0" smtClean="0">
                <a:solidFill>
                  <a:schemeClr val="bg1"/>
                </a:solidFill>
              </a:rPr>
              <a:t>cels@eslcan.com</a:t>
            </a:r>
            <a:endParaRPr lang="ru-RU" altLang="ru-RU" sz="5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ru-RU" sz="5400" i="1" u="sng" dirty="0">
                <a:solidFill>
                  <a:schemeClr val="bg1"/>
                </a:solidFill>
              </a:rPr>
              <a:t>stnatalie@eslcan.com</a:t>
            </a:r>
            <a:endParaRPr lang="ru-RU" altLang="ru-RU" sz="5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ru-RU" sz="5400" i="1" dirty="0">
                <a:solidFill>
                  <a:schemeClr val="bg1"/>
                </a:solidFill>
              </a:rPr>
              <a:t>+7(495)647-82-52</a:t>
            </a:r>
            <a:endParaRPr lang="ru-RU" altLang="ru-RU" sz="5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ru-RU" sz="5400" dirty="0">
                <a:solidFill>
                  <a:schemeClr val="bg1"/>
                </a:solidFill>
              </a:rPr>
              <a:t>https://t.me/isot_distant</a:t>
            </a:r>
            <a:endParaRPr lang="ru-RU" alt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65" y="-171400"/>
            <a:ext cx="9577524" cy="7344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3068961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Дополнительная общеобразовательная программа на английском языке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School of Tomorrow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2232248" cy="2232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5" y="24043"/>
            <a:ext cx="46666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1. </a:t>
            </a:r>
            <a:r>
              <a:rPr lang="ru-RU" sz="2600" b="1" dirty="0" smtClean="0">
                <a:solidFill>
                  <a:schemeClr val="bg1"/>
                </a:solidFill>
              </a:rPr>
              <a:t>ГРУППА ПО ОБУЧЕНИЮ ГОВОРЕНИЮ  И ЧТЕНИЮ НА </a:t>
            </a:r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ru-RU" sz="2600" b="1" dirty="0" smtClean="0">
                <a:solidFill>
                  <a:schemeClr val="bg1"/>
                </a:solidFill>
              </a:rPr>
              <a:t>АНГЛИЙСКОМ ЯЗЫКЕ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Групповые онлайн уроки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4606325"/>
            <a:ext cx="466663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3</a:t>
            </a:r>
            <a:r>
              <a:rPr lang="en-US" sz="2600" b="1" dirty="0" smtClean="0">
                <a:solidFill>
                  <a:schemeClr val="bg1"/>
                </a:solidFill>
              </a:rPr>
              <a:t>.</a:t>
            </a:r>
            <a:r>
              <a:rPr lang="ru-RU" sz="2600" b="1" dirty="0">
                <a:solidFill>
                  <a:schemeClr val="bg1"/>
                </a:solidFill>
              </a:rPr>
              <a:t> ИЗУЧЕНИЕ ПОЛНОЙ ПРОГРАММЫ </a:t>
            </a:r>
            <a:r>
              <a:rPr lang="en-US" sz="2600" b="1" dirty="0">
                <a:solidFill>
                  <a:schemeClr val="bg1"/>
                </a:solidFill>
              </a:rPr>
              <a:t>School of Tomorrow</a:t>
            </a:r>
            <a:endParaRPr lang="ru-RU" sz="2600" dirty="0">
              <a:solidFill>
                <a:schemeClr val="bg1"/>
              </a:solidFill>
            </a:endParaRPr>
          </a:p>
          <a:p>
            <a:r>
              <a:rPr lang="ru-RU" sz="2600" b="1" dirty="0">
                <a:solidFill>
                  <a:schemeClr val="bg1"/>
                </a:solidFill>
              </a:rPr>
              <a:t>С ПОЛУЧЕНИЕМ ДИПЛОМА ЗАРУБЕЖНОЙ ШКОЛЫ</a:t>
            </a:r>
          </a:p>
          <a:p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4929" y="2027266"/>
            <a:ext cx="43692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2</a:t>
            </a:r>
            <a:r>
              <a:rPr lang="ru-RU" sz="2600" b="1" dirty="0" smtClean="0">
                <a:solidFill>
                  <a:schemeClr val="bg1"/>
                </a:solidFill>
              </a:rPr>
              <a:t>. </a:t>
            </a:r>
            <a:r>
              <a:rPr lang="ru-RU" sz="2600" b="1" dirty="0">
                <a:solidFill>
                  <a:schemeClr val="bg1"/>
                </a:solidFill>
              </a:rPr>
              <a:t>ИЗУЧЕНИЕ ОТДЕЛЬНЫХ ПРЕДМЕТОВ (</a:t>
            </a:r>
            <a:r>
              <a:rPr lang="en-US" sz="2600" b="1" dirty="0">
                <a:solidFill>
                  <a:schemeClr val="bg1"/>
                </a:solidFill>
              </a:rPr>
              <a:t>CLIL)</a:t>
            </a:r>
            <a:endParaRPr lang="ru-RU" sz="2600" b="1" dirty="0">
              <a:solidFill>
                <a:schemeClr val="bg1"/>
              </a:solidFill>
            </a:endParaRPr>
          </a:p>
          <a:p>
            <a:r>
              <a:rPr lang="ru-RU" sz="2600" b="1" dirty="0">
                <a:solidFill>
                  <a:schemeClr val="bg1"/>
                </a:solidFill>
              </a:rPr>
              <a:t>НА АНГЛИЙСКОМ ЯЗЫКЕ  ПО ПРОГРАММЕ </a:t>
            </a:r>
            <a:r>
              <a:rPr lang="en-US" sz="2600" b="1" dirty="0">
                <a:solidFill>
                  <a:schemeClr val="bg1"/>
                </a:solidFill>
              </a:rPr>
              <a:t>School of Tomorrow</a:t>
            </a:r>
            <a:endParaRPr lang="ru-RU" sz="2600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1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" y="0"/>
            <a:ext cx="91268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332656"/>
            <a:ext cx="676875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ОНЛАЙН </a:t>
            </a:r>
            <a:r>
              <a:rPr lang="en-US" sz="3200" b="1" dirty="0" smtClean="0">
                <a:solidFill>
                  <a:srgbClr val="FF0000"/>
                </a:solidFill>
              </a:rPr>
              <a:t>ESL </a:t>
            </a:r>
            <a:r>
              <a:rPr lang="ru-RU" sz="3200" b="1" dirty="0" smtClean="0">
                <a:solidFill>
                  <a:srgbClr val="FF0000"/>
                </a:solidFill>
              </a:rPr>
              <a:t>ГРУППА ПО ОБУЧЕНИЮ АНГЛИЙСКОМУ ЯЗЫКУ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 программам </a:t>
            </a:r>
            <a:endParaRPr lang="ru-RU" sz="3200" b="1" dirty="0">
              <a:solidFill>
                <a:srgbClr val="FF0000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3000" dirty="0" smtClean="0">
                <a:solidFill>
                  <a:srgbClr val="FF0000"/>
                </a:solidFill>
              </a:rPr>
              <a:t>“Speaking English with Ace and Christi”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Reading program “ABC with Ace and Christi”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3619028"/>
            <a:ext cx="6624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Групповые занятия </a:t>
            </a:r>
            <a:r>
              <a:rPr lang="en-US" sz="2400" dirty="0" smtClean="0"/>
              <a:t>(7-8 </a:t>
            </a:r>
            <a:r>
              <a:rPr lang="ru-RU" sz="2400" dirty="0" smtClean="0"/>
              <a:t>человек)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3 урока в неделю по 40 минут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Индивидуальные контрольные занятия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5090364"/>
            <a:ext cx="7299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9</a:t>
            </a:r>
            <a:r>
              <a:rPr lang="ru-RU" sz="2000" b="1" dirty="0" smtClean="0"/>
              <a:t>000.00 рублей в месяц – </a:t>
            </a:r>
            <a:r>
              <a:rPr lang="ru-RU" b="1" dirty="0" smtClean="0"/>
              <a:t>оплата по триместрам </a:t>
            </a:r>
            <a:r>
              <a:rPr lang="ru-RU" sz="1400" b="1" dirty="0" smtClean="0"/>
              <a:t>(10 месяцев обучения)</a:t>
            </a:r>
          </a:p>
          <a:p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3150.00 </a:t>
            </a:r>
            <a:r>
              <a:rPr lang="ru-RU" sz="2000" b="1" dirty="0" smtClean="0">
                <a:solidFill>
                  <a:srgbClr val="0070C0"/>
                </a:solidFill>
              </a:rPr>
              <a:t>рублей стоимость учебных </a:t>
            </a:r>
            <a:r>
              <a:rPr lang="ru-RU" sz="2000" b="1" dirty="0" smtClean="0">
                <a:solidFill>
                  <a:srgbClr val="0070C0"/>
                </a:solidFill>
              </a:rPr>
              <a:t>материалов </a:t>
            </a:r>
            <a:r>
              <a:rPr lang="en-US" sz="2000" b="1" dirty="0" smtClean="0">
                <a:solidFill>
                  <a:srgbClr val="0070C0"/>
                </a:solidFill>
              </a:rPr>
              <a:t>Speaking English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4416.00 </a:t>
            </a:r>
            <a:r>
              <a:rPr lang="ru-RU" sz="2000" b="1" dirty="0">
                <a:solidFill>
                  <a:srgbClr val="0070C0"/>
                </a:solidFill>
              </a:rPr>
              <a:t>рублей стоимость учебных </a:t>
            </a:r>
            <a:r>
              <a:rPr lang="ru-RU" sz="2000" b="1" dirty="0" smtClean="0">
                <a:solidFill>
                  <a:srgbClr val="0070C0"/>
                </a:solidFill>
              </a:rPr>
              <a:t>материалов</a:t>
            </a:r>
            <a:r>
              <a:rPr lang="en-US" sz="2000" b="1" dirty="0" smtClean="0">
                <a:solidFill>
                  <a:srgbClr val="0070C0"/>
                </a:solidFill>
              </a:rPr>
              <a:t> ABC</a:t>
            </a:r>
            <a:endParaRPr lang="ru-RU" sz="2000" b="1" dirty="0">
              <a:solidFill>
                <a:srgbClr val="0070C0"/>
              </a:solidFill>
            </a:endParaRP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3465"/>
            <a:ext cx="1372649" cy="1840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0" y="4149080"/>
            <a:ext cx="1379301" cy="1840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783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5596" y="188640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CLIL </a:t>
            </a:r>
            <a:r>
              <a:rPr lang="ru-RU" sz="2800" dirty="0" smtClean="0">
                <a:solidFill>
                  <a:schemeClr val="bg1"/>
                </a:solidFill>
              </a:rPr>
              <a:t>- </a:t>
            </a:r>
            <a:r>
              <a:rPr lang="ja-JP" altLang="en-US" sz="2800" dirty="0" smtClean="0">
                <a:solidFill>
                  <a:schemeClr val="bg1"/>
                </a:solidFill>
              </a:rPr>
              <a:t>　</a:t>
            </a:r>
            <a:r>
              <a:rPr lang="en-US" altLang="ja-JP" sz="2800" dirty="0" smtClean="0">
                <a:solidFill>
                  <a:schemeClr val="bg1"/>
                </a:solidFill>
              </a:rPr>
              <a:t>CONTENT AND LANGUAGE INTEGRATED LEARNING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ИЗУЧЕНИЕ ОТДЕЛЬНЫХ ПРЕДМЕТОВ НА АНГЛИЙСКОМ ЯЗЫКЕ 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00026"/>
            <a:ext cx="1872208" cy="2476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94" y="4092262"/>
            <a:ext cx="1826396" cy="2442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94" y="4039015"/>
            <a:ext cx="1882322" cy="2467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30" y="2053590"/>
            <a:ext cx="2503924" cy="178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195736" y="333375"/>
            <a:ext cx="65529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ИЗУЧЕНИЕ ПОЛНОЙ ПРОГРАММЫ</a:t>
            </a:r>
          </a:p>
          <a:p>
            <a:pPr algn="ctr" eaLnBrk="1" hangingPunct="1"/>
            <a:r>
              <a:rPr lang="en-US" altLang="ru-RU" sz="3200" b="1" dirty="0" smtClean="0">
                <a:solidFill>
                  <a:srgbClr val="7030A0"/>
                </a:solidFill>
              </a:rPr>
              <a:t>School of Tomorrow</a:t>
            </a:r>
            <a:endParaRPr lang="ru-RU" altLang="ru-RU" sz="32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img343.jpg"/>
          <p:cNvPicPr>
            <a:picLocks noChangeAspect="1"/>
          </p:cNvPicPr>
          <p:nvPr/>
        </p:nvPicPr>
        <p:blipFill>
          <a:blip r:embed="rId3"/>
          <a:srcRect l="6657" b="9052"/>
          <a:stretch>
            <a:fillRect/>
          </a:stretch>
        </p:blipFill>
        <p:spPr bwMode="auto">
          <a:xfrm>
            <a:off x="323850" y="1844824"/>
            <a:ext cx="1595438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Рисунок 6" descr="img352 (2).jpg"/>
          <p:cNvPicPr>
            <a:picLocks noChangeAspect="1"/>
          </p:cNvPicPr>
          <p:nvPr/>
        </p:nvPicPr>
        <p:blipFill>
          <a:blip r:embed="rId4"/>
          <a:srcRect l="6657" b="9052"/>
          <a:stretch>
            <a:fillRect/>
          </a:stretch>
        </p:blipFill>
        <p:spPr bwMode="auto">
          <a:xfrm>
            <a:off x="2051050" y="1844824"/>
            <a:ext cx="1592263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Рисунок 7" descr="img358 (2).jpg"/>
          <p:cNvPicPr>
            <a:picLocks noChangeAspect="1"/>
          </p:cNvPicPr>
          <p:nvPr/>
        </p:nvPicPr>
        <p:blipFill>
          <a:blip r:embed="rId5"/>
          <a:srcRect l="6657" b="9052"/>
          <a:stretch>
            <a:fillRect/>
          </a:stretch>
        </p:blipFill>
        <p:spPr bwMode="auto">
          <a:xfrm>
            <a:off x="3775075" y="1844823"/>
            <a:ext cx="1593850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Рисунок 8" descr="img365.jpg"/>
          <p:cNvPicPr>
            <a:picLocks noChangeAspect="1"/>
          </p:cNvPicPr>
          <p:nvPr/>
        </p:nvPicPr>
        <p:blipFill>
          <a:blip r:embed="rId6"/>
          <a:srcRect l="5212" b="9052"/>
          <a:stretch>
            <a:fillRect/>
          </a:stretch>
        </p:blipFill>
        <p:spPr bwMode="auto">
          <a:xfrm>
            <a:off x="5580062" y="1857772"/>
            <a:ext cx="1512887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Рисунок 3" descr="img340.jpg"/>
          <p:cNvPicPr>
            <a:picLocks noChangeAspect="1"/>
          </p:cNvPicPr>
          <p:nvPr/>
        </p:nvPicPr>
        <p:blipFill>
          <a:blip r:embed="rId7"/>
          <a:srcRect l="12042" b="8105"/>
          <a:stretch>
            <a:fillRect/>
          </a:stretch>
        </p:blipFill>
        <p:spPr bwMode="auto">
          <a:xfrm>
            <a:off x="7252494" y="1857772"/>
            <a:ext cx="1512888" cy="2173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736850" y="5373216"/>
            <a:ext cx="550755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3600" b="1" dirty="0" smtClean="0">
                <a:solidFill>
                  <a:srgbClr val="FF0000"/>
                </a:solidFill>
              </a:rPr>
              <a:t>International </a:t>
            </a:r>
            <a:r>
              <a:rPr lang="en-US" altLang="ru-RU" sz="3600" b="1" dirty="0">
                <a:solidFill>
                  <a:srgbClr val="FF0000"/>
                </a:solidFill>
              </a:rPr>
              <a:t>Diploma               </a:t>
            </a:r>
            <a:r>
              <a:rPr lang="en-US" altLang="ru-RU" sz="3200" b="1" dirty="0">
                <a:solidFill>
                  <a:srgbClr val="FF0000"/>
                </a:solidFill>
              </a:rPr>
              <a:t>Lighthouse Christian Academy 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4365104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International school of Tomorrow Certificate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7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796135" y="4164576"/>
            <a:ext cx="3151675" cy="2539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95735" y="620688"/>
            <a:ext cx="6229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VOCATIONAL DIPLOMA – 20 credits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148478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GENERAL  DIPLOMA  – 24 credits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866" y="243540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COLLEGE PREPARATORY  DIPLOMA  – 26,5 credits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-  SAT (English and Math) &lt;800</a:t>
            </a:r>
            <a:endParaRPr lang="ru-RU" sz="3200" dirty="0" smtClean="0">
              <a:solidFill>
                <a:schemeClr val="bg1"/>
              </a:solidFill>
            </a:endParaRP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717032"/>
            <a:ext cx="7867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HONORS DIPLOMA  – 28 credits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-  average score  &lt;94%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-  SAT (English and Math) &lt;1000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36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7757" y="385794"/>
            <a:ext cx="6795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B0F0"/>
                </a:solidFill>
              </a:rPr>
              <a:t>Самостоятельное изучение пейсов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8306" y="3468589"/>
            <a:ext cx="6871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</a:rPr>
              <a:t>1-</a:t>
            </a:r>
            <a:r>
              <a:rPr lang="ru-RU" sz="2200" b="1" i="1" dirty="0" smtClean="0">
                <a:solidFill>
                  <a:srgbClr val="FF0000"/>
                </a:solidFill>
              </a:rPr>
              <a:t>4</a:t>
            </a:r>
            <a:r>
              <a:rPr lang="en-US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smtClean="0">
                <a:solidFill>
                  <a:srgbClr val="FF0000"/>
                </a:solidFill>
              </a:rPr>
              <a:t>класс - 21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в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учебный год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3340" y="4430451"/>
            <a:ext cx="66231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 9-12 класс - 35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в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учебный год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b="1" i="1" dirty="0" smtClean="0">
                <a:solidFill>
                  <a:srgbClr val="7030A0"/>
                </a:solidFill>
              </a:rPr>
              <a:t>	IOWA </a:t>
            </a:r>
            <a:r>
              <a:rPr lang="en-US" sz="2000" b="1" i="1" dirty="0">
                <a:solidFill>
                  <a:srgbClr val="7030A0"/>
                </a:solidFill>
              </a:rPr>
              <a:t>assessment for levels </a:t>
            </a:r>
            <a:r>
              <a:rPr lang="en-US" sz="2000" b="1" i="1" dirty="0" smtClean="0">
                <a:solidFill>
                  <a:srgbClr val="7030A0"/>
                </a:solidFill>
              </a:rPr>
              <a:t>8-12 </a:t>
            </a:r>
            <a:r>
              <a:rPr lang="en-US" sz="2000" b="1" i="1" dirty="0">
                <a:solidFill>
                  <a:srgbClr val="7030A0"/>
                </a:solidFill>
              </a:rPr>
              <a:t>is compulsory </a:t>
            </a:r>
            <a:endParaRPr lang="ru-RU" sz="2000" b="1" i="1" dirty="0">
              <a:solidFill>
                <a:srgbClr val="7030A0"/>
              </a:solidFill>
            </a:endParaRPr>
          </a:p>
          <a:p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2605" y="5241386"/>
            <a:ext cx="6346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00B0F0"/>
                </a:solidFill>
              </a:rPr>
              <a:t>С</a:t>
            </a:r>
            <a:r>
              <a:rPr lang="ru-RU" b="1" i="1" dirty="0" smtClean="0">
                <a:solidFill>
                  <a:srgbClr val="00B0F0"/>
                </a:solidFill>
              </a:rPr>
              <a:t>тоимость учебных материалов  ±  25</a:t>
            </a:r>
            <a:r>
              <a:rPr lang="en-US" b="1" i="1" dirty="0" smtClean="0">
                <a:solidFill>
                  <a:srgbClr val="00B0F0"/>
                </a:solidFill>
              </a:rPr>
              <a:t>000.00 </a:t>
            </a:r>
            <a:r>
              <a:rPr lang="ru-RU" b="1" i="1" dirty="0" smtClean="0">
                <a:solidFill>
                  <a:srgbClr val="00B0F0"/>
                </a:solidFill>
              </a:rPr>
              <a:t>рублей в год (в зависимости от уровня)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9659" y="5943465"/>
            <a:ext cx="6700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Прохождение тренинга родителем ОБЯЗАТЕЛЬНО - 17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1 раз в 5 лет</a:t>
            </a:r>
            <a:endParaRPr lang="ru-RU" sz="2200" b="1" i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37" y="385794"/>
            <a:ext cx="2158827" cy="2228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5857" y="1053650"/>
            <a:ext cx="58996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B0F0"/>
                </a:solidFill>
              </a:rPr>
              <a:t>Методическое сопровождение родителей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3341" y="1870331"/>
            <a:ext cx="61536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B0F0"/>
                </a:solidFill>
              </a:rPr>
              <a:t>Ведение образовательной документации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0482" y="2686726"/>
            <a:ext cx="67956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B0F0"/>
                </a:solidFill>
              </a:rPr>
              <a:t>Участие в семинарах</a:t>
            </a:r>
            <a:r>
              <a:rPr lang="en-US" sz="2600" b="1" dirty="0" smtClean="0">
                <a:solidFill>
                  <a:srgbClr val="00B0F0"/>
                </a:solidFill>
              </a:rPr>
              <a:t>/</a:t>
            </a:r>
            <a:r>
              <a:rPr lang="ru-RU" sz="2600" b="1" dirty="0" err="1" smtClean="0">
                <a:solidFill>
                  <a:srgbClr val="00B0F0"/>
                </a:solidFill>
              </a:rPr>
              <a:t>вебинарах</a:t>
            </a:r>
            <a:r>
              <a:rPr lang="ru-RU" sz="2600" b="1" dirty="0" smtClean="0">
                <a:solidFill>
                  <a:srgbClr val="00B0F0"/>
                </a:solidFill>
              </a:rPr>
              <a:t>, олимпиадах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060848"/>
            <a:ext cx="1046440" cy="45138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Самостоятельное изучение программы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6595" y="1494942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Знание английского языка для родителя является обязательным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2643" y="3951199"/>
            <a:ext cx="6871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rgbClr val="FF0000"/>
                </a:solidFill>
              </a:rPr>
              <a:t>5</a:t>
            </a:r>
            <a:r>
              <a:rPr lang="en-US" sz="2200" b="1" i="1" dirty="0" smtClean="0">
                <a:solidFill>
                  <a:srgbClr val="FF0000"/>
                </a:solidFill>
              </a:rPr>
              <a:t>-</a:t>
            </a:r>
            <a:r>
              <a:rPr lang="ru-RU" sz="2200" b="1" i="1" dirty="0">
                <a:solidFill>
                  <a:srgbClr val="FF0000"/>
                </a:solidFill>
              </a:rPr>
              <a:t>8</a:t>
            </a:r>
            <a:r>
              <a:rPr lang="en-US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smtClean="0">
                <a:solidFill>
                  <a:srgbClr val="FF0000"/>
                </a:solidFill>
              </a:rPr>
              <a:t>класс - 25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в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учебный год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/>
      <p:bldP spid="7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6402" y="179249"/>
            <a:ext cx="793690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онлайн занятия с преподавателем 1-4 уровни</a:t>
            </a:r>
          </a:p>
          <a:p>
            <a:r>
              <a:rPr lang="en-US" sz="2600" b="1" dirty="0" smtClean="0">
                <a:solidFill>
                  <a:srgbClr val="7030A0"/>
                </a:solidFill>
              </a:rPr>
              <a:t>    </a:t>
            </a:r>
            <a:r>
              <a:rPr lang="ru-RU" sz="2400" b="1" dirty="0" smtClean="0">
                <a:solidFill>
                  <a:srgbClr val="7030A0"/>
                </a:solidFill>
              </a:rPr>
              <a:t>(3 индивидуальных урока и </a:t>
            </a:r>
            <a:r>
              <a:rPr lang="ru-RU" sz="2400" b="1" dirty="0">
                <a:solidFill>
                  <a:srgbClr val="7030A0"/>
                </a:solidFill>
              </a:rPr>
              <a:t>1</a:t>
            </a:r>
            <a:r>
              <a:rPr lang="ru-RU" sz="2400" b="1" dirty="0" smtClean="0">
                <a:solidFill>
                  <a:srgbClr val="7030A0"/>
                </a:solidFill>
              </a:rPr>
              <a:t> групповой</a:t>
            </a:r>
            <a:r>
              <a:rPr lang="en-US" sz="2400" b="1" dirty="0" smtClean="0">
                <a:solidFill>
                  <a:srgbClr val="7030A0"/>
                </a:solidFill>
              </a:rPr>
              <a:t>)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3 предмета </a:t>
            </a:r>
            <a:r>
              <a:rPr lang="ru-RU" sz="2400" b="1" u="sng" dirty="0" smtClean="0">
                <a:solidFill>
                  <a:srgbClr val="0070C0"/>
                </a:solidFill>
              </a:rPr>
              <a:t>(</a:t>
            </a:r>
            <a:r>
              <a:rPr lang="en-US" sz="2400" b="1" u="sng" dirty="0" smtClean="0">
                <a:solidFill>
                  <a:srgbClr val="0070C0"/>
                </a:solidFill>
              </a:rPr>
              <a:t>English, Science, Word Building) 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Math  - </a:t>
            </a:r>
            <a:r>
              <a:rPr lang="ru-RU" sz="2400" b="1" dirty="0" smtClean="0">
                <a:solidFill>
                  <a:srgbClr val="FFC000"/>
                </a:solidFill>
              </a:rPr>
              <a:t>по выбору</a:t>
            </a: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rgbClr val="7030A0"/>
                </a:solidFill>
              </a:rPr>
              <a:t>16</a:t>
            </a:r>
            <a:r>
              <a:rPr lang="ru-RU" sz="2600" b="1" dirty="0" smtClean="0">
                <a:solidFill>
                  <a:srgbClr val="7030A0"/>
                </a:solidFill>
              </a:rPr>
              <a:t> уроков в месяц (в среднем)</a:t>
            </a: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онлайн тестирование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Индивидуальные встречи с преподавателем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(после 1, 3 четверти обязательно, по необходимости)</a:t>
            </a: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</a:rPr>
              <a:t>Ведение образовательного </a:t>
            </a:r>
            <a:r>
              <a:rPr lang="ru-RU" sz="2400" b="1" dirty="0" smtClean="0">
                <a:solidFill>
                  <a:srgbClr val="7030A0"/>
                </a:solidFill>
              </a:rPr>
              <a:t>документооборота </a:t>
            </a:r>
            <a:endParaRPr lang="ru-RU" sz="2400" b="1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</a:rPr>
              <a:t>Участие в семинарах</a:t>
            </a:r>
            <a:r>
              <a:rPr lang="en-US" sz="2400" b="1" dirty="0">
                <a:solidFill>
                  <a:srgbClr val="7030A0"/>
                </a:solidFill>
              </a:rPr>
              <a:t>/</a:t>
            </a:r>
            <a:r>
              <a:rPr lang="ru-RU" sz="2400" b="1" dirty="0" err="1">
                <a:solidFill>
                  <a:srgbClr val="7030A0"/>
                </a:solidFill>
              </a:rPr>
              <a:t>вебинарах</a:t>
            </a:r>
            <a:r>
              <a:rPr lang="ru-RU" sz="2400" b="1" dirty="0">
                <a:solidFill>
                  <a:srgbClr val="7030A0"/>
                </a:solidFill>
              </a:rPr>
              <a:t>, олимпиадах </a:t>
            </a: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2" y="3736372"/>
            <a:ext cx="1358824" cy="1358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" y="5189598"/>
            <a:ext cx="1574000" cy="157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1057" y="4754286"/>
            <a:ext cx="63367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</a:rPr>
              <a:t>1</a:t>
            </a:r>
            <a:r>
              <a:rPr lang="ru-RU" sz="2200" b="1" i="1" dirty="0" smtClean="0">
                <a:solidFill>
                  <a:srgbClr val="FF0000"/>
                </a:solidFill>
              </a:rPr>
              <a:t>-</a:t>
            </a:r>
            <a:r>
              <a:rPr lang="en-US" sz="2200" b="1" i="1" dirty="0" smtClean="0">
                <a:solidFill>
                  <a:srgbClr val="FF0000"/>
                </a:solidFill>
              </a:rPr>
              <a:t>4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en-US" sz="2200" b="1" i="1" dirty="0" smtClean="0">
                <a:solidFill>
                  <a:srgbClr val="FF0000"/>
                </a:solidFill>
              </a:rPr>
              <a:t>levels - 15000.00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в </a:t>
            </a:r>
            <a:r>
              <a:rPr lang="ru-RU" sz="2200" b="1" i="1" u="sng" dirty="0" smtClean="0">
                <a:solidFill>
                  <a:srgbClr val="FF0000"/>
                </a:solidFill>
              </a:rPr>
              <a:t>месяц</a:t>
            </a:r>
            <a:r>
              <a:rPr lang="en-US" sz="2200" b="1" i="1" u="sng" dirty="0" smtClean="0">
                <a:solidFill>
                  <a:srgbClr val="FF0000"/>
                </a:solidFill>
              </a:rPr>
              <a:t> </a:t>
            </a:r>
            <a:r>
              <a:rPr lang="en-US" sz="2000" b="1" i="1" u="sng" dirty="0" smtClean="0">
                <a:solidFill>
                  <a:srgbClr val="7030A0"/>
                </a:solidFill>
              </a:rPr>
              <a:t>(10 </a:t>
            </a:r>
            <a:r>
              <a:rPr lang="ru-RU" sz="2000" b="1" i="1" u="sng" dirty="0" smtClean="0">
                <a:solidFill>
                  <a:srgbClr val="7030A0"/>
                </a:solidFill>
              </a:rPr>
              <a:t>месяцев)</a:t>
            </a:r>
            <a:endParaRPr lang="ru-RU" sz="2800" b="1" i="1" u="sng" dirty="0">
              <a:solidFill>
                <a:srgbClr val="FF0000"/>
              </a:solidFill>
            </a:endParaRPr>
          </a:p>
          <a:p>
            <a:endParaRPr lang="ru-RU" sz="2400" b="1" i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4353" y="5313700"/>
            <a:ext cx="6700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</a:rPr>
              <a:t>стоимость учебный материалов  ±  </a:t>
            </a:r>
            <a:r>
              <a:rPr lang="en-US" sz="2000" b="1" i="1" dirty="0" smtClean="0">
                <a:solidFill>
                  <a:srgbClr val="0070C0"/>
                </a:solidFill>
              </a:rPr>
              <a:t>1</a:t>
            </a:r>
            <a:r>
              <a:rPr lang="ru-RU" sz="2000" b="1" i="1" dirty="0" smtClean="0">
                <a:solidFill>
                  <a:srgbClr val="0070C0"/>
                </a:solidFill>
              </a:rPr>
              <a:t>8</a:t>
            </a:r>
            <a:r>
              <a:rPr lang="en-US" sz="2000" b="1" i="1" dirty="0" smtClean="0">
                <a:solidFill>
                  <a:srgbClr val="0070C0"/>
                </a:solidFill>
              </a:rPr>
              <a:t>000.00 </a:t>
            </a:r>
            <a:r>
              <a:rPr lang="ru-RU" sz="2000" b="1" i="1" dirty="0" smtClean="0">
                <a:solidFill>
                  <a:srgbClr val="0070C0"/>
                </a:solidFill>
              </a:rPr>
              <a:t>рублей в год (в зависимости от уровня)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4353" y="6175475"/>
            <a:ext cx="6700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Обязательное участие в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вебинарах</a:t>
            </a:r>
            <a:r>
              <a:rPr lang="ru-RU" sz="2200" b="1" i="1" dirty="0" smtClean="0">
                <a:solidFill>
                  <a:srgbClr val="FF0000"/>
                </a:solidFill>
              </a:rPr>
              <a:t> для родителей</a:t>
            </a:r>
            <a:endParaRPr lang="ru-RU" sz="2200" b="1" i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152" y="1706073"/>
            <a:ext cx="1569660" cy="17543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Изучение программы с педагогом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младшая школа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8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6402" y="179249"/>
            <a:ext cx="793690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онлайн занятия с преподавателем </a:t>
            </a:r>
          </a:p>
          <a:p>
            <a:r>
              <a:rPr lang="en-US" sz="2600" b="1" dirty="0" smtClean="0">
                <a:solidFill>
                  <a:srgbClr val="7030A0"/>
                </a:solidFill>
              </a:rPr>
              <a:t>    </a:t>
            </a:r>
            <a:r>
              <a:rPr lang="ru-RU" sz="2400" b="1" dirty="0" smtClean="0">
                <a:solidFill>
                  <a:srgbClr val="7030A0"/>
                </a:solidFill>
              </a:rPr>
              <a:t>(4 </a:t>
            </a:r>
            <a:r>
              <a:rPr lang="ru-RU" sz="2400" b="1" dirty="0">
                <a:solidFill>
                  <a:srgbClr val="7030A0"/>
                </a:solidFill>
              </a:rPr>
              <a:t>индивидуальных урока </a:t>
            </a:r>
            <a:r>
              <a:rPr lang="ru-RU" sz="2400" b="1" dirty="0" smtClean="0">
                <a:solidFill>
                  <a:srgbClr val="7030A0"/>
                </a:solidFill>
              </a:rPr>
              <a:t>и </a:t>
            </a:r>
            <a:r>
              <a:rPr lang="ru-RU" sz="2400" b="1" dirty="0">
                <a:solidFill>
                  <a:srgbClr val="7030A0"/>
                </a:solidFill>
              </a:rPr>
              <a:t>2групповых</a:t>
            </a:r>
            <a:r>
              <a:rPr lang="en-US" sz="2400" b="1" dirty="0" smtClean="0">
                <a:solidFill>
                  <a:srgbClr val="7030A0"/>
                </a:solidFill>
              </a:rPr>
              <a:t>)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24 урока в месяц (в среднем)</a:t>
            </a: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онлайн тестирование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Индивидуальные встречи с преподавателем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(после 1, 3 четверти обязательно, по необходимости)</a:t>
            </a:r>
            <a:endParaRPr lang="ru-RU" sz="1000" b="1" dirty="0" smtClean="0">
              <a:solidFill>
                <a:srgbClr val="7030A0"/>
              </a:solidFill>
            </a:endParaRP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</a:rPr>
              <a:t>Ведение образовательного </a:t>
            </a:r>
            <a:r>
              <a:rPr lang="ru-RU" sz="2400" b="1" dirty="0" smtClean="0">
                <a:solidFill>
                  <a:srgbClr val="7030A0"/>
                </a:solidFill>
              </a:rPr>
              <a:t>документооборота </a:t>
            </a:r>
            <a:endParaRPr lang="ru-RU" sz="2400" b="1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</a:rPr>
              <a:t>Участие в семинарах</a:t>
            </a:r>
            <a:r>
              <a:rPr lang="en-US" sz="2400" b="1" dirty="0">
                <a:solidFill>
                  <a:srgbClr val="7030A0"/>
                </a:solidFill>
              </a:rPr>
              <a:t>/</a:t>
            </a:r>
            <a:r>
              <a:rPr lang="ru-RU" sz="2400" b="1" dirty="0" err="1">
                <a:solidFill>
                  <a:srgbClr val="7030A0"/>
                </a:solidFill>
              </a:rPr>
              <a:t>вебинарах</a:t>
            </a:r>
            <a:r>
              <a:rPr lang="ru-RU" sz="2400" b="1" dirty="0">
                <a:solidFill>
                  <a:srgbClr val="7030A0"/>
                </a:solidFill>
              </a:rPr>
              <a:t>, олимпиадах </a:t>
            </a: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2" y="3736372"/>
            <a:ext cx="1358824" cy="1358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" y="5189598"/>
            <a:ext cx="1574000" cy="157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4221094"/>
            <a:ext cx="63367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2-8 </a:t>
            </a:r>
            <a:r>
              <a:rPr lang="en-US" sz="2200" b="1" i="1" dirty="0" smtClean="0">
                <a:solidFill>
                  <a:srgbClr val="FF0000"/>
                </a:solidFill>
              </a:rPr>
              <a:t>levels - </a:t>
            </a:r>
            <a:r>
              <a:rPr lang="ru-RU" sz="2200" b="1" i="1" dirty="0" smtClean="0">
                <a:solidFill>
                  <a:srgbClr val="FF0000"/>
                </a:solidFill>
              </a:rPr>
              <a:t>27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в месяц</a:t>
            </a:r>
            <a:r>
              <a:rPr lang="en-US" sz="22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u="sng" dirty="0" smtClean="0">
                <a:solidFill>
                  <a:srgbClr val="7030A0"/>
                </a:solidFill>
              </a:rPr>
              <a:t>(10 </a:t>
            </a:r>
            <a:r>
              <a:rPr lang="ru-RU" sz="2000" b="1" i="1" u="sng" dirty="0" smtClean="0">
                <a:solidFill>
                  <a:srgbClr val="7030A0"/>
                </a:solidFill>
              </a:rPr>
              <a:t>месяцев)</a:t>
            </a:r>
          </a:p>
          <a:p>
            <a:r>
              <a:rPr lang="ru-RU" sz="2200" b="1" i="1" dirty="0" smtClean="0">
                <a:solidFill>
                  <a:srgbClr val="FF0000"/>
                </a:solidFill>
              </a:rPr>
              <a:t>9-12 </a:t>
            </a:r>
            <a:r>
              <a:rPr lang="en-US" sz="2200" b="1" i="1" dirty="0" smtClean="0">
                <a:solidFill>
                  <a:srgbClr val="FF0000"/>
                </a:solidFill>
              </a:rPr>
              <a:t>levels – 30000.00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в месяц </a:t>
            </a:r>
            <a:r>
              <a:rPr lang="ru-RU" sz="2000" b="1" i="1" u="sng" dirty="0" smtClean="0">
                <a:solidFill>
                  <a:srgbClr val="7030A0"/>
                </a:solidFill>
              </a:rPr>
              <a:t>(10 месяцев)</a:t>
            </a:r>
            <a:endParaRPr lang="en-US" sz="2000" b="1" i="1" u="sng" dirty="0" smtClean="0">
              <a:solidFill>
                <a:srgbClr val="7030A0"/>
              </a:solidFill>
            </a:endParaRPr>
          </a:p>
          <a:p>
            <a:r>
              <a:rPr lang="en-US" sz="2000" b="1" i="1" dirty="0" smtClean="0">
                <a:solidFill>
                  <a:srgbClr val="7030A0"/>
                </a:solidFill>
              </a:rPr>
              <a:t>       IOWA assessment for levels 4-12 is compulsory </a:t>
            </a:r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800" b="1" i="1" u="sng" dirty="0" smtClean="0">
              <a:solidFill>
                <a:srgbClr val="FF0000"/>
              </a:solidFill>
            </a:endParaRPr>
          </a:p>
          <a:p>
            <a:endParaRPr lang="ru-RU" sz="2400" b="1" i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4932" y="5406034"/>
            <a:ext cx="7072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smtClean="0">
                <a:solidFill>
                  <a:srgbClr val="00B0F0"/>
                </a:solidFill>
              </a:rPr>
              <a:t>стоимость учебный материалов  ±  20</a:t>
            </a:r>
            <a:r>
              <a:rPr lang="en-US" sz="2200" b="1" i="1" dirty="0" smtClean="0">
                <a:solidFill>
                  <a:srgbClr val="00B0F0"/>
                </a:solidFill>
              </a:rPr>
              <a:t>000.00 </a:t>
            </a:r>
            <a:r>
              <a:rPr lang="ru-RU" sz="2200" b="1" i="1" dirty="0" smtClean="0">
                <a:solidFill>
                  <a:srgbClr val="00B0F0"/>
                </a:solidFill>
              </a:rPr>
              <a:t>рублей в год (в зависимости от уровня)</a:t>
            </a:r>
            <a:endParaRPr lang="ru-RU" sz="2200" b="1" i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4353" y="6175475"/>
            <a:ext cx="6700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Обязательное участие в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вебинарах</a:t>
            </a:r>
            <a:r>
              <a:rPr lang="ru-RU" sz="2200" b="1" i="1" dirty="0" smtClean="0">
                <a:solidFill>
                  <a:srgbClr val="FF0000"/>
                </a:solidFill>
              </a:rPr>
              <a:t> для родителей</a:t>
            </a:r>
            <a:endParaRPr lang="ru-RU" sz="2200" b="1" i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152" y="1706073"/>
            <a:ext cx="1292662" cy="17543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Изучение программы с педагогом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8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523</Words>
  <Application>Microsoft Office PowerPoint</Application>
  <PresentationFormat>Экран (4:3)</PresentationFormat>
  <Paragraphs>105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Candara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Mrs. Natalie</cp:lastModifiedBy>
  <cp:revision>93</cp:revision>
  <dcterms:created xsi:type="dcterms:W3CDTF">2020-07-04T15:06:30Z</dcterms:created>
  <dcterms:modified xsi:type="dcterms:W3CDTF">2025-08-20T18:42:42Z</dcterms:modified>
</cp:coreProperties>
</file>