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5" r:id="rId3"/>
    <p:sldId id="276" r:id="rId4"/>
    <p:sldId id="285" r:id="rId5"/>
    <p:sldId id="277" r:id="rId6"/>
    <p:sldId id="274" r:id="rId7"/>
    <p:sldId id="263" r:id="rId8"/>
    <p:sldId id="286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8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73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4E51C-51C9-4644-A1E7-5EC437AA34DE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44412-1CE5-43AB-AC0A-38B002BF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4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DE907-5D00-4789-B974-7ACCDEA5406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DE907-5D00-4789-B974-7ACCDEA5406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DE907-5D00-4789-B974-7ACCDEA5406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2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DE907-5D00-4789-B974-7ACCDEA5406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8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DE907-5D00-4789-B974-7ACCDEA540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8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DE907-5D00-4789-B974-7ACCDEA540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5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DE907-5D00-4789-B974-7ACCDEA5406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4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DE907-5D00-4789-B974-7ACCDEA5406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2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3895-A624-43CC-83B5-9F5B3A3F63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DFE-E80E-4BE2-9315-D8F93812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8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3895-A624-43CC-83B5-9F5B3A3F63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DFE-E80E-4BE2-9315-D8F93812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0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3895-A624-43CC-83B5-9F5B3A3F63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DFE-E80E-4BE2-9315-D8F93812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4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3895-A624-43CC-83B5-9F5B3A3F63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DFE-E80E-4BE2-9315-D8F93812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9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3895-A624-43CC-83B5-9F5B3A3F63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DFE-E80E-4BE2-9315-D8F93812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3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3895-A624-43CC-83B5-9F5B3A3F63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DFE-E80E-4BE2-9315-D8F93812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3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3895-A624-43CC-83B5-9F5B3A3F63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DFE-E80E-4BE2-9315-D8F93812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3895-A624-43CC-83B5-9F5B3A3F63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DFE-E80E-4BE2-9315-D8F93812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0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3895-A624-43CC-83B5-9F5B3A3F63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DFE-E80E-4BE2-9315-D8F93812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8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3895-A624-43CC-83B5-9F5B3A3F63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DFE-E80E-4BE2-9315-D8F93812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4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3895-A624-43CC-83B5-9F5B3A3F63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BDFE-E80E-4BE2-9315-D8F93812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4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3895-A624-43CC-83B5-9F5B3A3F6391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BDFE-E80E-4BE2-9315-D8F938124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istant.isotm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istant.isotm.ru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ВПР\new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254"/>
            <a:ext cx="12192000" cy="86203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13510" y="245200"/>
            <a:ext cx="70237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Годовая аттестация</a:t>
            </a:r>
          </a:p>
          <a:p>
            <a:pPr algn="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2023-2024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-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285728"/>
            <a:ext cx="9144000" cy="6572272"/>
          </a:xfrm>
        </p:spPr>
      </p:pic>
      <p:sp>
        <p:nvSpPr>
          <p:cNvPr id="3" name="TextBox 2"/>
          <p:cNvSpPr txBox="1"/>
          <p:nvPr/>
        </p:nvSpPr>
        <p:spPr>
          <a:xfrm>
            <a:off x="5238743" y="1401982"/>
            <a:ext cx="1583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6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класс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06499"/>
              </p:ext>
            </p:extLst>
          </p:nvPr>
        </p:nvGraphicFramePr>
        <p:xfrm>
          <a:off x="768486" y="2242228"/>
          <a:ext cx="10690697" cy="3323560"/>
        </p:xfrm>
        <a:graphic>
          <a:graphicData uri="http://schemas.openxmlformats.org/drawingml/2006/table">
            <a:tbl>
              <a:tblPr/>
              <a:tblGrid>
                <a:gridCol w="2597284"/>
                <a:gridCol w="1912995"/>
                <a:gridCol w="3744404"/>
                <a:gridCol w="2436014"/>
              </a:tblGrid>
              <a:tr h="1000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Дата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День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недели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Предмет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Продолжительность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четверг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6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вторник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8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-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285728"/>
            <a:ext cx="9144000" cy="6572272"/>
          </a:xfrm>
        </p:spPr>
      </p:pic>
      <p:sp>
        <p:nvSpPr>
          <p:cNvPr id="3" name="TextBox 2"/>
          <p:cNvSpPr txBox="1"/>
          <p:nvPr/>
        </p:nvSpPr>
        <p:spPr>
          <a:xfrm>
            <a:off x="5238743" y="1401982"/>
            <a:ext cx="1583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7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класс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86284"/>
              </p:ext>
            </p:extLst>
          </p:nvPr>
        </p:nvGraphicFramePr>
        <p:xfrm>
          <a:off x="768486" y="2242228"/>
          <a:ext cx="10690697" cy="3323560"/>
        </p:xfrm>
        <a:graphic>
          <a:graphicData uri="http://schemas.openxmlformats.org/drawingml/2006/table">
            <a:tbl>
              <a:tblPr/>
              <a:tblGrid>
                <a:gridCol w="2597284"/>
                <a:gridCol w="1912995"/>
                <a:gridCol w="3744404"/>
                <a:gridCol w="2436014"/>
              </a:tblGrid>
              <a:tr h="1000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Дата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День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недели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Предмет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Продолжительность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6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пятница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3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-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285728"/>
            <a:ext cx="9144000" cy="6572272"/>
          </a:xfrm>
        </p:spPr>
      </p:pic>
      <p:sp>
        <p:nvSpPr>
          <p:cNvPr id="3" name="TextBox 2"/>
          <p:cNvSpPr txBox="1"/>
          <p:nvPr/>
        </p:nvSpPr>
        <p:spPr>
          <a:xfrm>
            <a:off x="5238743" y="1401982"/>
            <a:ext cx="1583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8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класс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59562"/>
              </p:ext>
            </p:extLst>
          </p:nvPr>
        </p:nvGraphicFramePr>
        <p:xfrm>
          <a:off x="768486" y="2242228"/>
          <a:ext cx="10690697" cy="3323560"/>
        </p:xfrm>
        <a:graphic>
          <a:graphicData uri="http://schemas.openxmlformats.org/drawingml/2006/table">
            <a:tbl>
              <a:tblPr/>
              <a:tblGrid>
                <a:gridCol w="2597284"/>
                <a:gridCol w="1912995"/>
                <a:gridCol w="3744404"/>
                <a:gridCol w="2436014"/>
              </a:tblGrid>
              <a:tr h="1000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Дата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День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недели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Предмет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Продолжительность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понедельник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6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понедельник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Русский язык (формат ОГЭ)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235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1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-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285728"/>
            <a:ext cx="9144000" cy="6572272"/>
          </a:xfrm>
        </p:spPr>
      </p:pic>
      <p:sp>
        <p:nvSpPr>
          <p:cNvPr id="3" name="TextBox 2"/>
          <p:cNvSpPr txBox="1"/>
          <p:nvPr/>
        </p:nvSpPr>
        <p:spPr>
          <a:xfrm>
            <a:off x="5238743" y="1401982"/>
            <a:ext cx="1583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9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класс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15801"/>
              </p:ext>
            </p:extLst>
          </p:nvPr>
        </p:nvGraphicFramePr>
        <p:xfrm>
          <a:off x="768486" y="2242228"/>
          <a:ext cx="10690697" cy="3323560"/>
        </p:xfrm>
        <a:graphic>
          <a:graphicData uri="http://schemas.openxmlformats.org/drawingml/2006/table">
            <a:tbl>
              <a:tblPr/>
              <a:tblGrid>
                <a:gridCol w="2597284"/>
                <a:gridCol w="1912995"/>
                <a:gridCol w="3744404"/>
                <a:gridCol w="2436014"/>
              </a:tblGrid>
              <a:tr h="1000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Дата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День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недели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Предмет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Продолжительность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пятница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6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пятница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4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-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285728"/>
            <a:ext cx="9144000" cy="6572272"/>
          </a:xfrm>
        </p:spPr>
      </p:pic>
      <p:sp>
        <p:nvSpPr>
          <p:cNvPr id="3" name="TextBox 2"/>
          <p:cNvSpPr txBox="1"/>
          <p:nvPr/>
        </p:nvSpPr>
        <p:spPr>
          <a:xfrm>
            <a:off x="5205219" y="1149063"/>
            <a:ext cx="1817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10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класс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92180"/>
              </p:ext>
            </p:extLst>
          </p:nvPr>
        </p:nvGraphicFramePr>
        <p:xfrm>
          <a:off x="768484" y="1999036"/>
          <a:ext cx="10690697" cy="4086860"/>
        </p:xfrm>
        <a:graphic>
          <a:graphicData uri="http://schemas.openxmlformats.org/drawingml/2006/table">
            <a:tbl>
              <a:tblPr/>
              <a:tblGrid>
                <a:gridCol w="2597284"/>
                <a:gridCol w="1912995"/>
                <a:gridCol w="3744404"/>
                <a:gridCol w="2436014"/>
              </a:tblGrid>
              <a:tr h="81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Дата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День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недели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Предмет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Продолжительность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четверг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6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180 минут  База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235 минут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Профиль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четверг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 апреля 2024 года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ОЧНО (Москва)</a:t>
                      </a:r>
                      <a:endParaRPr lang="ru-RU" sz="1600" b="1" baseline="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baseline="0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суббота</a:t>
                      </a:r>
                      <a:endParaRPr lang="ru-RU" sz="16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Литература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235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 апреля 2024 года</a:t>
                      </a:r>
                      <a:endParaRPr lang="en-US" sz="16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ZOOM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(иногородние) 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Литература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235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0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-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285728"/>
            <a:ext cx="9144000" cy="6572272"/>
          </a:xfrm>
        </p:spPr>
      </p:pic>
      <p:sp>
        <p:nvSpPr>
          <p:cNvPr id="3" name="TextBox 2"/>
          <p:cNvSpPr txBox="1"/>
          <p:nvPr/>
        </p:nvSpPr>
        <p:spPr>
          <a:xfrm>
            <a:off x="3118113" y="1314433"/>
            <a:ext cx="5639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10-11 (экстернат) и 11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класс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69145"/>
              </p:ext>
            </p:extLst>
          </p:nvPr>
        </p:nvGraphicFramePr>
        <p:xfrm>
          <a:off x="768486" y="2242228"/>
          <a:ext cx="10690697" cy="3323560"/>
        </p:xfrm>
        <a:graphic>
          <a:graphicData uri="http://schemas.openxmlformats.org/drawingml/2006/table">
            <a:tbl>
              <a:tblPr/>
              <a:tblGrid>
                <a:gridCol w="2597284"/>
                <a:gridCol w="1912995"/>
                <a:gridCol w="2785465"/>
                <a:gridCol w="3394953"/>
              </a:tblGrid>
              <a:tr h="1000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Дата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День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недели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Предмет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Продолжительность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вторник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6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180 минут База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235 минут Профиль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09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вторник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1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ВПР\new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9261"/>
            <a:ext cx="12192000" cy="8620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5566" y="4320305"/>
            <a:ext cx="1143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диагностика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МЦКО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(только для москвичей) 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086" y="37297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– 23 апреля 2024 года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 – 26 апреля 2024 года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261" t="13333" r="8883" b="27376"/>
          <a:stretch/>
        </p:blipFill>
        <p:spPr>
          <a:xfrm>
            <a:off x="838200" y="2412460"/>
            <a:ext cx="10223771" cy="406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4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ВПР\new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8620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4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-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762" y="163031"/>
            <a:ext cx="9734145" cy="6837446"/>
          </a:xfrm>
        </p:spPr>
      </p:pic>
      <p:sp>
        <p:nvSpPr>
          <p:cNvPr id="8" name="TextBox 7"/>
          <p:cNvSpPr txBox="1"/>
          <p:nvPr/>
        </p:nvSpPr>
        <p:spPr>
          <a:xfrm>
            <a:off x="559524" y="1284732"/>
            <a:ext cx="1138604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Годовая аттестация 2023-2024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включает :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Контрольные работы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видео наблюдения 	</a:t>
            </a: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1-11 класс – с 10 по 30 апреля 2024 года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класс (экстернат) – с 1 по 10 апреля 2024 года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Контрольные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с видео наблюдением 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ZOOM)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4-11 класс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см.слайды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7-15)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езависимая диагностика МЦКО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– 23 апреля 2024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– 26 апреля 2024 года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3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9039" y="175337"/>
            <a:ext cx="109000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https://distant.isotm.ru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учебный план		</a:t>
            </a:r>
          </a:p>
          <a:p>
            <a:pPr algn="ctr"/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23253"/>
          <a:stretch/>
        </p:blipFill>
        <p:spPr>
          <a:xfrm>
            <a:off x="639039" y="1556426"/>
            <a:ext cx="10985514" cy="45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2510" y="20868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https://distant.isotm.ru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Тематическое планирование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318" t="13055" r="11970" b="4845"/>
          <a:stretch/>
        </p:blipFill>
        <p:spPr>
          <a:xfrm>
            <a:off x="1422399" y="1112981"/>
            <a:ext cx="9596582" cy="56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ВПР\new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9261"/>
            <a:ext cx="12192000" cy="8620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8415" y="4500570"/>
            <a:ext cx="81348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работы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видео наблюдения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-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91" y="150647"/>
            <a:ext cx="9144000" cy="6422917"/>
          </a:xfr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05496"/>
              </p:ext>
            </p:extLst>
          </p:nvPr>
        </p:nvGraphicFramePr>
        <p:xfrm>
          <a:off x="651164" y="1642840"/>
          <a:ext cx="11080172" cy="3877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663"/>
                <a:gridCol w="1735282"/>
                <a:gridCol w="2036618"/>
                <a:gridCol w="2213264"/>
                <a:gridCol w="1589809"/>
                <a:gridCol w="1901536"/>
              </a:tblGrid>
              <a:tr h="1890069"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размещения работы учителем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загрузки выполненной работы учеником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проверки и выставления оценки учителем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пересдачи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повторной проверки и выставления оценки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32281"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по 11 класс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марта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10 по 30 апреля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 по 15 мая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16 по 20 мая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30 мая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24728"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 класс (экстернат)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марта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 по 10 апреля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11 по 25 апреля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26 по 30 апреля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15 мая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094" marR="63094" marT="8763" marB="0">
                    <a:gradFill>
                      <a:gsLst>
                        <a:gs pos="0">
                          <a:schemeClr val="accent1">
                            <a:lumMod val="0"/>
                            <a:lumOff val="100000"/>
                            <a:alpha val="11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282702" y="196290"/>
            <a:ext cx="5358455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Контрольные работы</a:t>
            </a:r>
          </a:p>
          <a:p>
            <a:pPr algn="ctr"/>
            <a:r>
              <a:rPr lang="ru-RU" sz="3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материалу - </a:t>
            </a:r>
            <a:r>
              <a:rPr lang="ru-RU" sz="36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см.ИУП</a:t>
            </a:r>
            <a:endParaRPr lang="ru-RU" sz="36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ВПР\new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9261"/>
            <a:ext cx="12192000" cy="8620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45492" y="4557261"/>
            <a:ext cx="78365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работы </a:t>
            </a: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</a:t>
            </a: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наблюдением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-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285728"/>
            <a:ext cx="9144000" cy="6572272"/>
          </a:xfrm>
        </p:spPr>
      </p:pic>
      <p:sp>
        <p:nvSpPr>
          <p:cNvPr id="3" name="TextBox 2"/>
          <p:cNvSpPr txBox="1"/>
          <p:nvPr/>
        </p:nvSpPr>
        <p:spPr>
          <a:xfrm>
            <a:off x="5238743" y="1401982"/>
            <a:ext cx="1583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4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класс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41377"/>
              </p:ext>
            </p:extLst>
          </p:nvPr>
        </p:nvGraphicFramePr>
        <p:xfrm>
          <a:off x="768486" y="2242228"/>
          <a:ext cx="10690697" cy="3323560"/>
        </p:xfrm>
        <a:graphic>
          <a:graphicData uri="http://schemas.openxmlformats.org/drawingml/2006/table">
            <a:tbl>
              <a:tblPr/>
              <a:tblGrid>
                <a:gridCol w="2597284"/>
                <a:gridCol w="1912995"/>
                <a:gridCol w="3744404"/>
                <a:gridCol w="2436014"/>
              </a:tblGrid>
              <a:tr h="1000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Дата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День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недели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Предмет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Продолжительность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08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понедельник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6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 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вторник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0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-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285728"/>
            <a:ext cx="9144000" cy="6572272"/>
          </a:xfrm>
        </p:spPr>
      </p:pic>
      <p:sp>
        <p:nvSpPr>
          <p:cNvPr id="3" name="TextBox 2"/>
          <p:cNvSpPr txBox="1"/>
          <p:nvPr/>
        </p:nvSpPr>
        <p:spPr>
          <a:xfrm>
            <a:off x="5238743" y="1401982"/>
            <a:ext cx="1583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5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класс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75497"/>
              </p:ext>
            </p:extLst>
          </p:nvPr>
        </p:nvGraphicFramePr>
        <p:xfrm>
          <a:off x="768486" y="2242228"/>
          <a:ext cx="10690697" cy="3323560"/>
        </p:xfrm>
        <a:graphic>
          <a:graphicData uri="http://schemas.openxmlformats.org/drawingml/2006/table">
            <a:tbl>
              <a:tblPr/>
              <a:tblGrid>
                <a:gridCol w="2597284"/>
                <a:gridCol w="1912995"/>
                <a:gridCol w="3744404"/>
                <a:gridCol w="2436014"/>
              </a:tblGrid>
              <a:tr h="1000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Дата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День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недели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Предмет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Продолжительность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600" b="1" dirty="0" smtClean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 апреля 2024 года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среда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 минут</a:t>
                      </a:r>
                      <a:endParaRPr lang="ru-RU" sz="16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1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377</Words>
  <Application>Microsoft Office PowerPoint</Application>
  <PresentationFormat>Широкоэкранный</PresentationFormat>
  <Paragraphs>184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Верютин</dc:creator>
  <cp:lastModifiedBy>Учетная запись Майкрософт</cp:lastModifiedBy>
  <cp:revision>54</cp:revision>
  <dcterms:created xsi:type="dcterms:W3CDTF">2022-03-02T10:50:13Z</dcterms:created>
  <dcterms:modified xsi:type="dcterms:W3CDTF">2024-03-06T14:21:33Z</dcterms:modified>
</cp:coreProperties>
</file>