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82" r:id="rId12"/>
    <p:sldId id="283" r:id="rId13"/>
    <p:sldId id="290" r:id="rId14"/>
    <p:sldId id="277" r:id="rId15"/>
    <p:sldId id="280" r:id="rId16"/>
    <p:sldId id="278" r:id="rId17"/>
    <p:sldId id="279" r:id="rId18"/>
    <p:sldId id="291" r:id="rId19"/>
    <p:sldId id="284" r:id="rId20"/>
    <p:sldId id="292" r:id="rId21"/>
    <p:sldId id="286" r:id="rId22"/>
    <p:sldId id="263" r:id="rId23"/>
    <p:sldId id="287" r:id="rId24"/>
    <p:sldId id="266" r:id="rId25"/>
    <p:sldId id="269" r:id="rId26"/>
    <p:sldId id="288" r:id="rId27"/>
    <p:sldId id="272" r:id="rId28"/>
    <p:sldId id="27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5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1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5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2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3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7B96-C513-467F-86E1-407820F05A83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gos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oftomorrow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sotm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672" y="2042531"/>
            <a:ext cx="10865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ТРЕНИНГ ДЛЯ РОДИТЕЛЕЙ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учащихся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заочной формы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993" y="697521"/>
            <a:ext cx="11154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</a:t>
            </a:r>
            <a:endParaRPr lang="ru-RU" sz="36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02933" y="5411568"/>
            <a:ext cx="4386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-202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уч.г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36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14291"/>
            <a:ext cx="11747499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714356"/>
            <a:ext cx="10706100" cy="40354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Частное учреждение </a:t>
            </a:r>
          </a:p>
          <a:p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 </a:t>
            </a:r>
          </a:p>
          <a:p>
            <a:endParaRPr lang="ru-RU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реализует </a:t>
            </a:r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формы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обучения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учащихся 1-11 классов:</a:t>
            </a:r>
          </a:p>
          <a:p>
            <a:endParaRPr lang="ru-RU" sz="3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65550" y="4749800"/>
            <a:ext cx="5435600" cy="1306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r"/>
            <a:endParaRPr lang="ru-RU" sz="2600" b="1" dirty="0" smtClean="0"/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заочная </a:t>
            </a:r>
          </a:p>
          <a:p>
            <a:pPr marL="541782" indent="-514350"/>
            <a:endParaRPr lang="ru-RU" sz="3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 smtClean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 smtClean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 smtClean="0"/>
          </a:p>
          <a:p>
            <a:pPr marL="541782" indent="-514350"/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808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974" y="1279920"/>
            <a:ext cx="11240654" cy="510770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27432">
              <a:lnSpc>
                <a:spcPct val="170000"/>
              </a:lnSpc>
            </a:pPr>
            <a:r>
              <a:rPr lang="ru-RU" sz="8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ЧТО ТАКОЕ ФГОС?</a:t>
            </a:r>
            <a:endParaRPr lang="en-US" sz="8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 algn="l">
              <a:lnSpc>
                <a:spcPct val="170000"/>
              </a:lnSpc>
            </a:pPr>
            <a:r>
              <a:rPr lang="ru-RU" sz="8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Федеральные </a:t>
            </a: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государственные образовательные стандарты </a:t>
            </a:r>
            <a:r>
              <a:rPr lang="ru-RU" sz="8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8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совокупность </a:t>
            </a:r>
            <a:r>
              <a:rPr lang="ru-RU" sz="8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требований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, обязательных при реализации </a:t>
            </a: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основных образовательных программ начального общего, основного общего, среднего (полного) общего</a:t>
            </a:r>
            <a:r>
              <a:rPr lang="ru-RU" sz="8600" dirty="0">
                <a:latin typeface="Verdana" panose="020B0604030504040204" pitchFamily="34" charset="0"/>
                <a:ea typeface="Verdana" panose="020B0604030504040204" pitchFamily="34" charset="0"/>
              </a:rPr>
              <a:t>, начального профессионального, среднего профессионального и высшего профессионального образования </a:t>
            </a:r>
            <a:r>
              <a:rPr lang="ru-RU" sz="86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образовательными учреждениями, имеющими государственную аккредитацию</a:t>
            </a:r>
            <a:r>
              <a:rPr lang="ru-RU" sz="8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90378" y="368360"/>
            <a:ext cx="2855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www.fgos.ru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00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322" y="-107213"/>
            <a:ext cx="10126054" cy="715965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7506" y="1042276"/>
            <a:ext cx="11240654" cy="556347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ЗАЧЕМ НУЖНЫ ФГОС?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Федеральные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государственные образовательные стандарты обеспечивают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единство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образовательного пространства Российской Федерации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преемственность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основных образовательных программ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начального общего, основного общего, среднего (полного) общего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, начального профессионального, среднего профессионального и высшего профессионального образования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287" t="13908" r="18782" b="5221"/>
          <a:stretch/>
        </p:blipFill>
        <p:spPr>
          <a:xfrm>
            <a:off x="1145627" y="403968"/>
            <a:ext cx="9637985" cy="6454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60079" y="56392"/>
            <a:ext cx="2557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https://distant.isotm.ru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0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952890"/>
            <a:ext cx="11049000" cy="47020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лицензия и аккредитация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Департамента образования </a:t>
            </a:r>
            <a:r>
              <a:rPr lang="ru-RU" sz="9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г.Москвы</a:t>
            </a:r>
            <a:endParaRPr lang="ru-RU" sz="9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начальное, основное и среднее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общее образование для детей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дополнительное образование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для детей и взрослых</a:t>
            </a:r>
          </a:p>
          <a:p>
            <a:endParaRPr lang="ru-RU" sz="9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Аттестаты государственного образца РФ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 algn="l"/>
            <a:endParaRPr lang="ru-RU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1" b="15870"/>
          <a:stretch/>
        </p:blipFill>
        <p:spPr>
          <a:xfrm>
            <a:off x="0" y="0"/>
            <a:ext cx="12207435" cy="357447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753" t="1183" r="155753" b="-1183"/>
          <a:stretch/>
        </p:blipFill>
        <p:spPr>
          <a:xfrm>
            <a:off x="950490" y="3638468"/>
            <a:ext cx="4831185" cy="3219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8990" t="3775" r="18697"/>
          <a:stretch/>
        </p:blipFill>
        <p:spPr>
          <a:xfrm>
            <a:off x="87548" y="3707160"/>
            <a:ext cx="4322861" cy="3082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0426" t="10169" r="22607"/>
          <a:stretch/>
        </p:blipFill>
        <p:spPr>
          <a:xfrm>
            <a:off x="4449321" y="3707160"/>
            <a:ext cx="4233298" cy="30821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07584" y="3909406"/>
            <a:ext cx="325829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2-2023 </a:t>
            </a:r>
            <a:r>
              <a:rPr lang="ru-RU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уч.год</a:t>
            </a:r>
            <a:endParaRPr lang="ru-RU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9 </a:t>
            </a:r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класс  - 230</a:t>
            </a:r>
            <a:endParaRPr lang="ru-RU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11 класс - 112 выпускников</a:t>
            </a:r>
            <a:endParaRPr lang="en-US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952890"/>
            <a:ext cx="11049000" cy="470208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Аккредитация</a:t>
            </a:r>
          </a:p>
          <a:p>
            <a:pPr>
              <a:lnSpc>
                <a:spcPct val="170000"/>
              </a:lnSpc>
            </a:pP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2 международных </a:t>
            </a:r>
            <a:r>
              <a:rPr lang="ru-RU" sz="9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аккредитационных</a:t>
            </a:r>
            <a:r>
              <a:rPr lang="ru-RU" sz="9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агентств</a:t>
            </a:r>
          </a:p>
          <a:p>
            <a:endParaRPr lang="ru-RU" sz="9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9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Аттестаты из аккредитованной зарубежной организации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 algn="l"/>
            <a:endParaRPr lang="ru-RU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4081" y="1815383"/>
            <a:ext cx="8280920" cy="38884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Адрес сайта 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Международной школы завтрашнего дня</a:t>
            </a:r>
          </a:p>
          <a:p>
            <a:endParaRPr lang="ru-RU" sz="4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www.schooloftomorrow.ru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775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293" t="10574" r="14570" b="5901"/>
          <a:stretch/>
        </p:blipFill>
        <p:spPr>
          <a:xfrm>
            <a:off x="1145626" y="78643"/>
            <a:ext cx="10490384" cy="66479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5490" y="5843753"/>
            <a:ext cx="637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https://schooloftomorrow.ru/</a:t>
            </a:r>
            <a:endParaRPr lang="ru-RU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168109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6329" y="1983548"/>
            <a:ext cx="8280920" cy="38884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Адрес сайта отделения заочной формы обучения МШЗД</a:t>
            </a:r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0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www.distant.isotm.ru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4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62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676" y="1740248"/>
            <a:ext cx="114970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Международная школа завтрашнего дня: 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ценности прошлого,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технологии будущего 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для детей дня сегодняшнего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2011" y="5257800"/>
            <a:ext cx="85779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Леонид Витальевич Столярчук,</a:t>
            </a:r>
          </a:p>
          <a:p>
            <a:pPr algn="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учредитель, директор</a:t>
            </a:r>
            <a:endParaRPr lang="ru-RU" sz="28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224" t="10728" r="17414" b="4521"/>
          <a:stretch/>
        </p:blipFill>
        <p:spPr>
          <a:xfrm>
            <a:off x="1124606" y="94592"/>
            <a:ext cx="9525375" cy="66425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98969" y="4389961"/>
            <a:ext cx="460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https://distant.isotm.ru/</a:t>
            </a:r>
            <a:endParaRPr lang="ru-RU" sz="24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059" y="2423875"/>
            <a:ext cx="1035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ВЗАИМООТНОШЕНИЯ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14291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45" y="1484784"/>
            <a:ext cx="10372437" cy="388843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ДОГОВОР ОБ 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ОБУЧЕНИИ</a:t>
            </a:r>
          </a:p>
          <a:p>
            <a:r>
              <a:rPr lang="ru-RU" sz="35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 Международной школе завтрашнего дня</a:t>
            </a:r>
            <a:endParaRPr lang="ru-RU" sz="3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Предмет договора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Обязательства сторон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Права сторон</a:t>
            </a:r>
          </a:p>
          <a:p>
            <a:pPr marL="27432"/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877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059" y="2423875"/>
            <a:ext cx="1035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СИСТЕМА ОБМЕНА ИНФОРМАЦИЕЙ</a:t>
            </a:r>
            <a:r>
              <a:rPr lang="ru-RU" sz="3600" b="1" dirty="0" smtClean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214291"/>
            <a:ext cx="9345641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945" y="434109"/>
            <a:ext cx="11397673" cy="29925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4000" b="1" dirty="0"/>
          </a:p>
          <a:p>
            <a:pPr algn="l"/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Сайт отделения заочной формы обучения МШЗД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https://distant.isotm.ru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/</a:t>
            </a:r>
            <a:endParaRPr lang="ru-RU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4945" y="2998438"/>
            <a:ext cx="8540923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Электронный дневник </a:t>
            </a:r>
            <a:r>
              <a:rPr lang="en-US" sz="5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https://isotm.ru/</a:t>
            </a:r>
            <a:r>
              <a:rPr lang="ru-RU" sz="5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4000" b="1" dirty="0">
              <a:solidFill>
                <a:schemeClr val="tx1"/>
              </a:solidFill>
            </a:endParaRPr>
          </a:p>
          <a:p>
            <a:pPr marL="27432"/>
            <a:endParaRPr lang="ru-RU" b="1" dirty="0"/>
          </a:p>
          <a:p>
            <a:pPr marL="541782" indent="-514350"/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44944" y="3739148"/>
            <a:ext cx="10837765" cy="104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Электронная почта МШЗД </a:t>
            </a:r>
            <a:endParaRPr lang="en-US" sz="2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isotm.distant@gmail.com</a:t>
            </a:r>
            <a:endParaRPr lang="ru-RU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4000" b="1" dirty="0">
              <a:solidFill>
                <a:schemeClr val="tx1"/>
              </a:solidFill>
            </a:endParaRPr>
          </a:p>
          <a:p>
            <a:pPr marL="27432"/>
            <a:endParaRPr lang="ru-RU" b="1" dirty="0"/>
          </a:p>
          <a:p>
            <a:pPr marL="541782" indent="-514350"/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44944" y="5068325"/>
            <a:ext cx="10837765" cy="104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Whatsapp</a:t>
            </a:r>
            <a:r>
              <a:rPr lang="en-US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каналы классных руководителей</a:t>
            </a:r>
            <a:endParaRPr lang="en-US" sz="28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4000" b="1" dirty="0">
              <a:solidFill>
                <a:schemeClr val="tx1"/>
              </a:solidFill>
            </a:endParaRPr>
          </a:p>
          <a:p>
            <a:pPr marL="27432"/>
            <a:endParaRPr lang="ru-RU" b="1" dirty="0"/>
          </a:p>
          <a:p>
            <a:pPr marL="541782" indent="-514350"/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6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32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2704"/>
            <a:ext cx="9144000" cy="6096000"/>
          </a:xfrm>
          <a:prstGeom prst="rect">
            <a:avLst/>
          </a:prstGeom>
        </p:spPr>
      </p:pic>
      <p:pic>
        <p:nvPicPr>
          <p:cNvPr id="3" name="Рисунок 2" descr="LOGO-FINAL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30078"/>
            <a:ext cx="9144000" cy="18279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9163" y="332656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170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IMG_432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09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5706" y="4365104"/>
            <a:ext cx="58319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70C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International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70C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of Tomorrow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70C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Olga Stolyarchuk\Documents\OLGAS COMPUTER\1- BRANDBOOK\PRESENTATIONS ПРЕЗЕНТАЦИИ\news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888" y="-350838"/>
            <a:ext cx="10691813" cy="755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70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9427" y="436991"/>
            <a:ext cx="107205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БИЛИНГВАЛЬНОЕ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ОБРАЗОВАНИЕ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310" y="4108103"/>
            <a:ext cx="1155520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Международная</a:t>
            </a:r>
          </a:p>
          <a:p>
            <a:pPr algn="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программа </a:t>
            </a:r>
          </a:p>
          <a:p>
            <a:pPr algn="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School of Tomorrow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Наталия Леонидовна </a:t>
            </a:r>
            <a:r>
              <a:rPr lang="ru-RU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Стафеева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310" y="1830403"/>
            <a:ext cx="115552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Международная дистанционная школа </a:t>
            </a:r>
          </a:p>
          <a:p>
            <a:pPr algn="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русского языка Ольги Соболевой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Евгений Геннадьевич Аверин</a:t>
            </a:r>
            <a:endParaRPr lang="ru-RU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584" y="250139"/>
            <a:ext cx="9345641" cy="6607861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90764" y="1589605"/>
            <a:ext cx="8614173" cy="4286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каникул </a:t>
            </a:r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2023-2024</a:t>
            </a:r>
            <a:endParaRPr lang="ru-RU" sz="32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Осенние	29 октября – 6 ноября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Зимние		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декабря	– 8 января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Весенние	2</a:t>
            </a: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	–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марта</a:t>
            </a:r>
            <a:endParaRPr lang="ru-RU" sz="3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Окончание учебного </a:t>
            </a:r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  <a:endParaRPr lang="ru-RU" sz="32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мая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521" y="332657"/>
            <a:ext cx="9345641" cy="6607861"/>
          </a:xfrm>
          <a:prstGeom prst="rect">
            <a:avLst/>
          </a:prstGeom>
          <a:noFill/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2968566" y="1419874"/>
            <a:ext cx="7387184" cy="4286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сентября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14:00 –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16:00</a:t>
            </a:r>
            <a:endParaRPr lang="ru-RU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Торжественная линейка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Первый урок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Родительское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собрание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Выдача учебников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Фуршет	</a:t>
            </a:r>
          </a:p>
        </p:txBody>
      </p:sp>
    </p:spTree>
    <p:extLst>
      <p:ext uri="{BB962C8B-B14F-4D97-AF65-F5344CB8AC3E}">
        <p14:creationId xmlns:p14="http://schemas.microsoft.com/office/powerpoint/2010/main" val="10362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0750" y="1389402"/>
            <a:ext cx="103505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участники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		взаимоотношения 										сотрудничество</a:t>
            </a:r>
            <a:r>
              <a:rPr lang="ru-RU" sz="3600" b="1" dirty="0" smtClean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7390" y="5097480"/>
            <a:ext cx="853393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Ольга Анатольевна Столярчук,</a:t>
            </a: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заместитель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директора</a:t>
            </a:r>
          </a:p>
          <a:p>
            <a:pPr algn="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 учебно-воспитательной работе</a:t>
            </a:r>
            <a:endParaRPr lang="ru-RU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0059" y="2423875"/>
            <a:ext cx="1035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Отделение заочной формы 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обучения:</a:t>
            </a:r>
          </a:p>
          <a:p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ОСНОВОПОЛАГАЮЩИЕ ДОКУМЕНТЫ</a:t>
            </a:r>
            <a:r>
              <a:rPr lang="ru-RU" sz="3600" b="1" dirty="0" smtClean="0"/>
              <a:t>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45" y="250139"/>
            <a:ext cx="11634355" cy="660786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71744"/>
            <a:ext cx="1054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Федеральный закон </a:t>
            </a:r>
            <a:b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«Об образовании в Российской Федерации» </a:t>
            </a:r>
            <a:b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№ 273-ФЗ</a:t>
            </a:r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500" y="3714744"/>
            <a:ext cx="11195050" cy="22145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Принят Государственной Думой РФ </a:t>
            </a:r>
          </a:p>
          <a:p>
            <a:pPr marL="0" indent="0">
              <a:buNone/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21 декабря 2012 года</a:t>
            </a:r>
          </a:p>
          <a:p>
            <a:pPr marL="0" indent="0">
              <a:buNone/>
            </a:pP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Вступил в силу 1 сентября 2013 года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45" y="214291"/>
            <a:ext cx="11507355" cy="66078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1200" y="1644641"/>
            <a:ext cx="11036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1. Предмет регулирования настоящего Федерального закона</a:t>
            </a:r>
          </a:p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1. Предметом регулирования настоящего Федерального закона являются </a:t>
            </a:r>
            <a:r>
              <a:rPr lang="ru-RU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общественные отношения,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возникающие в сфере образования в связи с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реализацией права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на образование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обеспечением государственных гарантий прав и свобод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человека в сфере образования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созданием условий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для реализации права на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1133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1" y="88900"/>
            <a:ext cx="12380975" cy="69342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624981"/>
            <a:ext cx="11277600" cy="578647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Способы получения образования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формы </a:t>
            </a:r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обучения</a:t>
            </a:r>
          </a:p>
          <a:p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В РФ образование может быть получено:</a:t>
            </a:r>
          </a:p>
          <a:p>
            <a:pPr marL="541782" indent="-514350">
              <a:buFont typeface="+mj-lt"/>
              <a:buAutoNum type="arabicPeriod"/>
            </a:pPr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организации, </a:t>
            </a:r>
          </a:p>
          <a:p>
            <a:pPr marL="27432"/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 образовательную деятельность, </a:t>
            </a:r>
            <a:endParaRPr lang="en-US" sz="2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очной, очно-заочной и заочной  форме</a:t>
            </a:r>
          </a:p>
          <a:p>
            <a:pPr marL="541782" indent="-514350">
              <a:buAutoNum type="arabicPeriod" startAt="2"/>
            </a:pPr>
            <a:r>
              <a:rPr lang="ru-RU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 организации, </a:t>
            </a:r>
          </a:p>
          <a:p>
            <a:pPr marL="27432"/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форме семейного образования </a:t>
            </a:r>
          </a:p>
          <a:p>
            <a:pPr marL="541782" indent="-514350"/>
            <a:r>
              <a:rPr lang="ru-RU" sz="3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самообразования</a:t>
            </a:r>
          </a:p>
          <a:p>
            <a:pPr marL="541782" indent="-514350">
              <a:buFont typeface="+mj-lt"/>
              <a:buAutoNum type="arabicPeriod"/>
            </a:pPr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778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14291"/>
            <a:ext cx="11861800" cy="660786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400" y="624981"/>
            <a:ext cx="9938072" cy="57864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pPr marL="27432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образования вне организации, </a:t>
            </a:r>
          </a:p>
          <a:p>
            <a:pPr marL="27432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может осуществляться в форме:</a:t>
            </a:r>
          </a:p>
          <a:p>
            <a:pPr marL="541782" indent="-514350"/>
            <a:endParaRPr lang="ru-RU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семейного образования (1-11 класс) </a:t>
            </a:r>
          </a:p>
          <a:p>
            <a:pPr marL="541782" indent="-514350" algn="l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самообразования (10-11 класс)</a:t>
            </a:r>
          </a:p>
          <a:p>
            <a:pPr marL="541782" indent="-514350" algn="l">
              <a:buFont typeface="+mj-lt"/>
              <a:buAutoNum type="arabicPeriod"/>
            </a:pPr>
            <a:endParaRPr lang="ru-RU" sz="3200" b="1" dirty="0">
              <a:solidFill>
                <a:srgbClr val="0070C0"/>
              </a:solidFill>
            </a:endParaRPr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183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39700"/>
            <a:ext cx="11595100" cy="682429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800" y="267463"/>
            <a:ext cx="11150600" cy="617143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sz="2600" b="1" dirty="0">
                <a:latin typeface="Verdana" panose="020B0604030504040204" pitchFamily="34" charset="0"/>
                <a:ea typeface="Verdana" panose="020B0604030504040204" pitchFamily="34" charset="0"/>
              </a:rPr>
              <a:t>Статья 17 </a:t>
            </a:r>
          </a:p>
          <a:p>
            <a:pPr marL="27432"/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образования 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организации, </a:t>
            </a:r>
          </a:p>
          <a:p>
            <a:pPr marL="27432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осуществляющей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деятельность,</a:t>
            </a:r>
          </a:p>
          <a:p>
            <a:pPr marL="541782" indent="-514350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может осуществляться </a:t>
            </a:r>
            <a:endParaRPr lang="ru-RU" sz="3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учащихся 1-11 классов</a:t>
            </a:r>
          </a:p>
          <a:p>
            <a:pPr marL="541782" indent="-514350"/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следующих формах:</a:t>
            </a:r>
          </a:p>
          <a:p>
            <a:pPr marL="541782" indent="-514350"/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 smtClean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/>
          </a:p>
          <a:p>
            <a:pPr marL="541782" indent="-514350"/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27450" y="4506582"/>
            <a:ext cx="5435600" cy="1306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r"/>
            <a:endParaRPr lang="ru-RU" sz="2600" b="1" dirty="0" smtClean="0"/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очно-заочная</a:t>
            </a:r>
          </a:p>
          <a:p>
            <a:pPr marL="1170432" indent="-1143000" algn="l">
              <a:buFont typeface="Arial" panose="020B0604020202020204" pitchFamily="34" charset="0"/>
              <a:buChar char="•"/>
            </a:pPr>
            <a:r>
              <a:rPr lang="ru-RU" sz="1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заочная </a:t>
            </a:r>
          </a:p>
          <a:p>
            <a:pPr marL="541782" indent="-514350"/>
            <a:endParaRPr lang="ru-RU" sz="32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41782" indent="-514350"/>
            <a:endParaRPr lang="ru-RU" sz="2000" b="1" dirty="0" smtClean="0">
              <a:solidFill>
                <a:schemeClr val="tx2"/>
              </a:solidFill>
            </a:endParaRPr>
          </a:p>
          <a:p>
            <a:pPr marL="541782" indent="-514350" algn="l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tx2"/>
              </a:solidFill>
            </a:endParaRPr>
          </a:p>
          <a:p>
            <a:pPr marL="541782" indent="-514350"/>
            <a:endParaRPr lang="ru-RU" sz="3200" b="1" dirty="0" smtClean="0">
              <a:solidFill>
                <a:schemeClr val="tx2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sz="3200" b="1" dirty="0" smtClean="0"/>
          </a:p>
          <a:p>
            <a:pPr marL="541782" indent="-514350"/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202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512</Words>
  <Application>Microsoft Office PowerPoint</Application>
  <PresentationFormat>Широкоэкранный</PresentationFormat>
  <Paragraphs>212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 «Об образовании в Российской Федерации»  № 273-ФЗ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36</cp:revision>
  <dcterms:created xsi:type="dcterms:W3CDTF">2022-08-08T19:28:36Z</dcterms:created>
  <dcterms:modified xsi:type="dcterms:W3CDTF">2023-08-20T15:47:43Z</dcterms:modified>
</cp:coreProperties>
</file>