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347" r:id="rId2"/>
    <p:sldId id="348" r:id="rId3"/>
    <p:sldId id="343" r:id="rId4"/>
    <p:sldId id="315" r:id="rId5"/>
    <p:sldId id="346" r:id="rId6"/>
    <p:sldId id="351" r:id="rId7"/>
    <p:sldId id="298" r:id="rId8"/>
    <p:sldId id="337" r:id="rId9"/>
    <p:sldId id="338" r:id="rId10"/>
    <p:sldId id="340" r:id="rId11"/>
    <p:sldId id="341" r:id="rId12"/>
    <p:sldId id="325" r:id="rId13"/>
    <p:sldId id="336" r:id="rId14"/>
    <p:sldId id="349" r:id="rId15"/>
    <p:sldId id="264" r:id="rId16"/>
    <p:sldId id="318" r:id="rId17"/>
    <p:sldId id="332" r:id="rId18"/>
    <p:sldId id="352" r:id="rId19"/>
    <p:sldId id="27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3465"/>
    <a:srgbClr val="7F3464"/>
    <a:srgbClr val="9B40A0"/>
    <a:srgbClr val="F76363"/>
    <a:srgbClr val="BA01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90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DD1F8E-4F01-9C41-B127-7BB6BD4E42DF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9F714A-6290-E040-BC67-7B403D629F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69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79B768-342E-F642-91C0-87A6A1A605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FB708C4-66BC-AF4B-AE5C-9F01405848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9019C7-D04D-244F-9A18-5678FC88B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C663A-0B6B-E348-8D80-79012F91F5C5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9FB5C3-4B99-0D4C-9F71-BC84E0DFD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9E68E5-FEDB-154E-81B4-E2DCA0047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C2631-CC18-324E-B0E4-B301EE6B9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78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1F6084-696D-D947-B22B-0C048D317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519B7BA-427A-124A-871B-9CA9E5AE41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726471-4FC9-6F49-979E-EDC210E50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C663A-0B6B-E348-8D80-79012F91F5C5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5179A2-5225-844F-A793-442736BFC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F8A4F3-CA6D-5143-BFBD-150A2DCCC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C2631-CC18-324E-B0E4-B301EE6B9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939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6E4F30D-6785-7147-83B0-114E9FCFA8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5058C86-6B8C-2A46-BCB3-15E2B5565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7AA145-891B-4042-96F1-8A70B6A67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C663A-0B6B-E348-8D80-79012F91F5C5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AAFB32-7AC4-FC48-A48F-C304D1F4B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AC3DEC-D1E0-424C-B427-C24CD6BDF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C2631-CC18-324E-B0E4-B301EE6B9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218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0B4231-B149-564C-8D6F-7965FE584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6086FA-153E-0041-932F-6F3127CB13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450DE1-E17D-2B4C-8D5A-396717348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C663A-0B6B-E348-8D80-79012F91F5C5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B46F36-2FFB-B145-A582-431F4456E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14C10C-8056-6045-8464-3452E64CF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C2631-CC18-324E-B0E4-B301EE6B9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299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96373F-8590-3D47-96C4-082094FAB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369C32D-87DE-9C4A-AC08-10305AE26B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C5E214-1C97-C340-8359-BB4555F05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C663A-0B6B-E348-8D80-79012F91F5C5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1A30FC-1A2D-FA41-89F9-2FC910473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AA5BCF-D514-674D-9980-D693B8A79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C2631-CC18-324E-B0E4-B301EE6B9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487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44A1DD-64D8-A943-A5C5-8FD20E91B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4E1077-0615-EC4E-AE22-185C650551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773B7D3-7A84-8B45-8545-B53B21EBA9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62407B-8480-3340-A3F3-CE2F281CE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C663A-0B6B-E348-8D80-79012F91F5C5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F72B41D-4056-4241-BDB0-1735272C9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8016DF-83A1-4D43-9E81-3153BD9F0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C2631-CC18-324E-B0E4-B301EE6B9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924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8ED691-D826-8241-8524-A5252D450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790C4E-F5AD-0840-9E27-2F37E11333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A31AB56-0DAC-FD41-A379-FE31EE0A8E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CDCE849-58ED-E64F-8B9C-5C6F959DBA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343BCE8-A273-464E-B160-63007D1DE3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D543B75-043F-6F47-A589-483F7E8DB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C663A-0B6B-E348-8D80-79012F91F5C5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FFE2686-7F65-184C-AC1C-7508F8421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9AC70BB-115D-5F40-89EE-1A943EF8F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C2631-CC18-324E-B0E4-B301EE6B9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040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63895A-7489-4341-B4F1-201EBB3F8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2D871FC-15EF-004E-89A8-418C29C66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C663A-0B6B-E348-8D80-79012F91F5C5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845CEF6-2682-2746-8835-FCBBA3E28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C4B4A1B-7AED-3740-B9B0-5BBE30607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C2631-CC18-324E-B0E4-B301EE6B9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191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FB5600D-D169-7640-B252-BF6B623AE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C663A-0B6B-E348-8D80-79012F91F5C5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C6E45A7-984A-4A4C-A4DC-40D8EFA3B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F4643FB-A63C-A645-9BEC-B3326211D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C2631-CC18-324E-B0E4-B301EE6B9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601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418438-F9A2-624F-AB9D-9872F72A6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A72D8C-0AF8-444F-A935-1CC9F1321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1232C07-8FF4-3B46-AAB6-24DAEC2E13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8A4D78-59E7-7F42-AF85-7A03E1241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C663A-0B6B-E348-8D80-79012F91F5C5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8CE44C-79F4-3941-91FA-63846F73C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603E2F5-2E38-F843-8B2B-7B389BB76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C2631-CC18-324E-B0E4-B301EE6B9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218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CD6227-1157-3446-96D4-193B50DD1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CC06506-9025-5A43-93A9-55BFA0B97A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AF546E0-6F3F-254E-9CD8-9783CB876F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2C2EF0B-65EC-CC4F-B113-7CCCBC26E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C663A-0B6B-E348-8D80-79012F91F5C5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873AAB1-0B79-BF48-A684-A025E7D81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3F71510-00EE-C64F-A643-FF87E42DF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C2631-CC18-324E-B0E4-B301EE6B9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933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761C06-891E-9A46-A765-1A38E9C75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AE6B24F-F921-104F-9408-2ACEFCD0BB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D05E85-BC26-8446-88DF-673AB8A2A6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C663A-0B6B-E348-8D80-79012F91F5C5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E4A253-9178-0643-9D7A-661949FC7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87C9A7-CCE5-1C47-B42B-C27FE2BC4C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C2631-CC18-324E-B0E4-B301EE6B9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058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istant.isotm.ru/students/planning/" TargetMode="External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istant.isotm.ru/" TargetMode="External"/><Relationship Id="rId7" Type="http://schemas.openxmlformats.org/officeDocument/2006/relationships/hyperlink" Target="http://linhchi.site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zatsepina@schooloftomorrow.ru" TargetMode="External"/><Relationship Id="rId5" Type="http://schemas.openxmlformats.org/officeDocument/2006/relationships/hyperlink" Target="mailto:asachov@schooloftomorrow.ru" TargetMode="External"/><Relationship Id="rId4" Type="http://schemas.openxmlformats.org/officeDocument/2006/relationships/hyperlink" Target="mailto:isotm.distant@gmail.com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3">
            <a:extLst>
              <a:ext uri="{FF2B5EF4-FFF2-40B4-BE49-F238E27FC236}">
                <a16:creationId xmlns:a16="http://schemas.microsoft.com/office/drawing/2014/main" id="{0C277D54-0C3F-F817-06F2-E85C8BC2E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40" y="130778"/>
            <a:ext cx="11906520" cy="65964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D46B522-DE59-218E-AC3B-913928AC46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515" y="2402717"/>
            <a:ext cx="7063990" cy="397349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11819BA-3C94-51DC-5F26-2FA961B9C9B9}"/>
              </a:ext>
            </a:extLst>
          </p:cNvPr>
          <p:cNvSpPr txBox="1"/>
          <p:nvPr/>
        </p:nvSpPr>
        <p:spPr>
          <a:xfrm>
            <a:off x="2160395" y="1566873"/>
            <a:ext cx="9445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000000"/>
                </a:solidFill>
                <a:effectLst/>
                <a:latin typeface="Montserrat Alternates Black" panose="00000A00000000000000" pitchFamily="50" charset="-52"/>
                <a:ea typeface="Times New Roman" panose="02020603050405020304" pitchFamily="18" charset="0"/>
              </a:rPr>
              <a:t>Организация рабочего места ученика.</a:t>
            </a:r>
            <a:endParaRPr lang="en-US" sz="3200" dirty="0">
              <a:solidFill>
                <a:srgbClr val="000000"/>
              </a:solidFill>
              <a:effectLst/>
              <a:latin typeface="Montserrat Alternates Black" panose="00000A00000000000000" pitchFamily="50" charset="-52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21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40" y="130778"/>
            <a:ext cx="11906520" cy="65964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687ABF-956C-2AAC-0AAB-CB4EFFDACD28}"/>
              </a:ext>
            </a:extLst>
          </p:cNvPr>
          <p:cNvSpPr txBox="1"/>
          <p:nvPr/>
        </p:nvSpPr>
        <p:spPr>
          <a:xfrm>
            <a:off x="1287026" y="812899"/>
            <a:ext cx="9617947" cy="5232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180" marR="5672" algn="ctr">
              <a:spcBef>
                <a:spcPts val="2144"/>
              </a:spcBef>
            </a:pPr>
            <a:r>
              <a:rPr lang="ru-RU" sz="4000" b="1" u="sng" spc="-11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Montserrat Black"/>
                <a:cs typeface="Montserrat Black"/>
              </a:rPr>
              <a:t>! Внимание ! </a:t>
            </a:r>
          </a:p>
          <a:p>
            <a:pPr marL="14180" marR="5672" algn="ctr">
              <a:spcBef>
                <a:spcPts val="2144"/>
              </a:spcBef>
            </a:pPr>
            <a:r>
              <a:rPr lang="ru-RU" sz="2800" b="1" u="sng" spc="-11" dirty="0">
                <a:solidFill>
                  <a:srgbClr val="BA0103"/>
                </a:solidFill>
                <a:uFill>
                  <a:solidFill>
                    <a:srgbClr val="000000"/>
                  </a:solidFill>
                </a:uFill>
                <a:latin typeface="Montserrat Black"/>
                <a:cs typeface="Montserrat Black"/>
              </a:rPr>
              <a:t>Педагог </a:t>
            </a:r>
            <a:r>
              <a:rPr lang="ru-RU" sz="2800" b="1" u="sng" spc="-6" dirty="0">
                <a:solidFill>
                  <a:srgbClr val="BA0103"/>
                </a:solidFill>
                <a:uFill>
                  <a:solidFill>
                    <a:srgbClr val="000000"/>
                  </a:solidFill>
                </a:uFill>
                <a:latin typeface="Montserrat Black"/>
                <a:cs typeface="Montserrat Black"/>
              </a:rPr>
              <a:t>вправе исключить участника из</a:t>
            </a:r>
            <a:r>
              <a:rPr lang="ru-RU" sz="2800" b="1" u="sng" spc="329" dirty="0">
                <a:solidFill>
                  <a:srgbClr val="BA0103"/>
                </a:solidFill>
                <a:uFill>
                  <a:solidFill>
                    <a:srgbClr val="000000"/>
                  </a:solidFill>
                </a:uFill>
                <a:latin typeface="Montserrat Black"/>
                <a:cs typeface="Montserrat Black"/>
              </a:rPr>
              <a:t> </a:t>
            </a:r>
            <a:r>
              <a:rPr lang="ru-RU" sz="2800" b="1" u="sng" spc="-11" dirty="0">
                <a:solidFill>
                  <a:srgbClr val="BA0103"/>
                </a:solidFill>
                <a:uFill>
                  <a:solidFill>
                    <a:srgbClr val="000000"/>
                  </a:solidFill>
                </a:uFill>
                <a:latin typeface="Montserrat Black"/>
                <a:cs typeface="Montserrat Black"/>
              </a:rPr>
              <a:t>видеоконференции до конца занятия, если:</a:t>
            </a:r>
          </a:p>
          <a:p>
            <a:pPr marL="528530" marR="5672" indent="-514350">
              <a:spcBef>
                <a:spcPts val="2144"/>
              </a:spcBef>
              <a:buAutoNum type="arabicPeriod"/>
            </a:pPr>
            <a:r>
              <a:rPr lang="ru-RU" sz="2800" b="1" u="sng" spc="-6" dirty="0">
                <a:uFill>
                  <a:solidFill>
                    <a:srgbClr val="000000"/>
                  </a:solidFill>
                </a:uFill>
                <a:latin typeface="Montserrat Black"/>
                <a:cs typeface="Montserrat Black"/>
              </a:rPr>
              <a:t>У учащегося выключены </a:t>
            </a:r>
            <a:r>
              <a:rPr lang="ru-RU" sz="2800" b="1" u="sng" spc="-11" dirty="0">
                <a:uFill>
                  <a:solidFill>
                    <a:srgbClr val="000000"/>
                  </a:solidFill>
                </a:uFill>
                <a:latin typeface="Montserrat Black"/>
                <a:cs typeface="Montserrat Black"/>
              </a:rPr>
              <a:t>камера </a:t>
            </a:r>
            <a:r>
              <a:rPr lang="ru-RU" sz="2800" b="1" u="sng" spc="-6" dirty="0">
                <a:uFill>
                  <a:solidFill>
                    <a:srgbClr val="000000"/>
                  </a:solidFill>
                </a:uFill>
                <a:latin typeface="Montserrat Black"/>
                <a:cs typeface="Montserrat Black"/>
              </a:rPr>
              <a:t>и/или </a:t>
            </a:r>
            <a:r>
              <a:rPr lang="ru-RU" sz="2800" b="1" u="sng" spc="-11" dirty="0">
                <a:uFill>
                  <a:solidFill>
                    <a:srgbClr val="000000"/>
                  </a:solidFill>
                </a:uFill>
                <a:latin typeface="Montserrat Black"/>
                <a:cs typeface="Montserrat Black"/>
              </a:rPr>
              <a:t>микрофон.</a:t>
            </a:r>
          </a:p>
          <a:p>
            <a:pPr marL="528530" marR="5672" indent="-514350">
              <a:spcBef>
                <a:spcPts val="2144"/>
              </a:spcBef>
              <a:buAutoNum type="arabicPeriod"/>
            </a:pPr>
            <a:r>
              <a:rPr lang="ru-RU" sz="2800" b="1" u="sng" spc="-11" dirty="0">
                <a:uFill>
                  <a:solidFill>
                    <a:srgbClr val="000000"/>
                  </a:solidFill>
                </a:uFill>
                <a:latin typeface="Montserrat Black"/>
                <a:cs typeface="Montserrat Black"/>
              </a:rPr>
              <a:t> Имя </a:t>
            </a:r>
            <a:r>
              <a:rPr lang="ru-RU" sz="2800" b="1" u="sng" spc="-6" dirty="0">
                <a:uFill>
                  <a:solidFill>
                    <a:srgbClr val="000000"/>
                  </a:solidFill>
                </a:uFill>
                <a:latin typeface="Montserrat Black"/>
                <a:cs typeface="Montserrat Black"/>
              </a:rPr>
              <a:t>пользователя не соответствует </a:t>
            </a:r>
            <a:r>
              <a:rPr lang="ru-RU" sz="2800" b="1" u="sng" spc="-11" dirty="0">
                <a:uFill>
                  <a:solidFill>
                    <a:srgbClr val="000000"/>
                  </a:solidFill>
                </a:uFill>
                <a:latin typeface="Montserrat Black"/>
                <a:cs typeface="Montserrat Black"/>
              </a:rPr>
              <a:t>имени учащегося.</a:t>
            </a:r>
          </a:p>
          <a:p>
            <a:pPr marL="528530" marR="5672" indent="-514350">
              <a:spcBef>
                <a:spcPts val="2144"/>
              </a:spcBef>
              <a:buAutoNum type="arabicPeriod"/>
            </a:pPr>
            <a:r>
              <a:rPr lang="ru-RU" sz="2800" b="1" u="sng" spc="-11" dirty="0">
                <a:uFill>
                  <a:solidFill>
                    <a:srgbClr val="000000"/>
                  </a:solidFill>
                </a:uFill>
                <a:latin typeface="Montserrat Black"/>
                <a:cs typeface="Montserrat Black"/>
              </a:rPr>
              <a:t>Учащийся использует ненормативную лексику.</a:t>
            </a:r>
            <a:endParaRPr lang="ru-RU" sz="2800" dirty="0">
              <a:latin typeface="Montserrat Black"/>
              <a:cs typeface="Montserrat Black"/>
            </a:endParaRPr>
          </a:p>
        </p:txBody>
      </p:sp>
    </p:spTree>
    <p:extLst>
      <p:ext uri="{BB962C8B-B14F-4D97-AF65-F5344CB8AC3E}">
        <p14:creationId xmlns:p14="http://schemas.microsoft.com/office/powerpoint/2010/main" val="2309840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40" y="130778"/>
            <a:ext cx="11906520" cy="65964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687ABF-956C-2AAC-0AAB-CB4EFFDACD28}"/>
              </a:ext>
            </a:extLst>
          </p:cNvPr>
          <p:cNvSpPr txBox="1"/>
          <p:nvPr/>
        </p:nvSpPr>
        <p:spPr>
          <a:xfrm>
            <a:off x="1287026" y="1378438"/>
            <a:ext cx="9617947" cy="41011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180" marR="5672" algn="ctr">
              <a:spcBef>
                <a:spcPts val="2144"/>
              </a:spcBef>
            </a:pPr>
            <a:r>
              <a:rPr lang="ru-RU" sz="4000" b="1" u="sng" spc="-11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Montserrat Black"/>
                <a:cs typeface="Montserrat Black"/>
              </a:rPr>
              <a:t>! Внимание ! </a:t>
            </a:r>
          </a:p>
          <a:p>
            <a:pPr marL="14180" marR="5672" algn="ctr">
              <a:spcBef>
                <a:spcPts val="2144"/>
              </a:spcBef>
            </a:pPr>
            <a:r>
              <a:rPr lang="ru-RU" sz="2800" b="1" u="sng" spc="-11" dirty="0">
                <a:solidFill>
                  <a:srgbClr val="BA0103"/>
                </a:solidFill>
                <a:uFill>
                  <a:solidFill>
                    <a:srgbClr val="000000"/>
                  </a:solidFill>
                </a:uFill>
                <a:latin typeface="Montserrat Black"/>
                <a:cs typeface="Montserrat Black"/>
              </a:rPr>
              <a:t>Педагог </a:t>
            </a:r>
            <a:r>
              <a:rPr lang="ru-RU" sz="2800" b="1" u="sng" spc="-6" dirty="0">
                <a:solidFill>
                  <a:srgbClr val="BA0103"/>
                </a:solidFill>
                <a:uFill>
                  <a:solidFill>
                    <a:srgbClr val="000000"/>
                  </a:solidFill>
                </a:uFill>
                <a:latin typeface="Montserrat Black"/>
                <a:cs typeface="Montserrat Black"/>
              </a:rPr>
              <a:t>вправе исключить участника из</a:t>
            </a:r>
            <a:r>
              <a:rPr lang="ru-RU" sz="2800" b="1" u="sng" spc="329" dirty="0">
                <a:solidFill>
                  <a:srgbClr val="BA0103"/>
                </a:solidFill>
                <a:uFill>
                  <a:solidFill>
                    <a:srgbClr val="000000"/>
                  </a:solidFill>
                </a:uFill>
                <a:latin typeface="Montserrat Black"/>
                <a:cs typeface="Montserrat Black"/>
              </a:rPr>
              <a:t> </a:t>
            </a:r>
            <a:r>
              <a:rPr lang="ru-RU" sz="2800" b="1" u="sng" spc="-11" dirty="0">
                <a:solidFill>
                  <a:srgbClr val="BA0103"/>
                </a:solidFill>
                <a:uFill>
                  <a:solidFill>
                    <a:srgbClr val="000000"/>
                  </a:solidFill>
                </a:uFill>
                <a:latin typeface="Montserrat Black"/>
                <a:cs typeface="Montserrat Black"/>
              </a:rPr>
              <a:t>видеоконференции до конца занятия, если:</a:t>
            </a:r>
          </a:p>
          <a:p>
            <a:pPr marL="14180" marR="5672">
              <a:spcBef>
                <a:spcPts val="2144"/>
              </a:spcBef>
            </a:pPr>
            <a:r>
              <a:rPr lang="ru-RU" sz="2800" b="1" u="sng" spc="-11" dirty="0">
                <a:uFill>
                  <a:solidFill>
                    <a:srgbClr val="000000"/>
                  </a:solidFill>
                </a:uFill>
                <a:latin typeface="Montserrat Black"/>
                <a:cs typeface="Montserrat Black"/>
              </a:rPr>
              <a:t>4.  Учащийся мешает проведению урока, игнорируя замечания учителя.</a:t>
            </a:r>
            <a:endParaRPr lang="ru-RU" sz="2800" dirty="0">
              <a:latin typeface="Montserrat Black"/>
              <a:cs typeface="Montserrat Black"/>
            </a:endParaRPr>
          </a:p>
          <a:p>
            <a:pPr marL="14180" marR="5672">
              <a:spcBef>
                <a:spcPts val="2144"/>
              </a:spcBef>
            </a:pPr>
            <a:r>
              <a:rPr lang="ru-RU" sz="2800" b="1" u="sng" spc="-6" dirty="0">
                <a:uFill>
                  <a:solidFill>
                    <a:srgbClr val="000000"/>
                  </a:solidFill>
                </a:uFill>
                <a:latin typeface="Montserrat Black"/>
                <a:cs typeface="Montserrat Black"/>
              </a:rPr>
              <a:t>5.  Учащийся нарушает иные правила участия в интернет уроках</a:t>
            </a:r>
            <a:endParaRPr lang="ru-RU" sz="2800" b="1" u="sng" spc="-11" dirty="0">
              <a:uFill>
                <a:solidFill>
                  <a:srgbClr val="000000"/>
                </a:solidFill>
              </a:uFill>
              <a:latin typeface="Montserrat Black"/>
              <a:cs typeface="Montserrat Black"/>
            </a:endParaRPr>
          </a:p>
        </p:txBody>
      </p:sp>
    </p:spTree>
    <p:extLst>
      <p:ext uri="{BB962C8B-B14F-4D97-AF65-F5344CB8AC3E}">
        <p14:creationId xmlns:p14="http://schemas.microsoft.com/office/powerpoint/2010/main" val="1703128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40" y="130778"/>
            <a:ext cx="11906520" cy="65964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2338" y="1396721"/>
            <a:ext cx="7072640" cy="4207945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latin typeface="Montserrat Alternates Black" panose="00000A00000000000000" pitchFamily="50" charset="-52"/>
              </a:rPr>
              <a:t>1. Составляется</a:t>
            </a:r>
            <a:br>
              <a:rPr lang="ru-RU" sz="2400" dirty="0">
                <a:latin typeface="Montserrat Alternates Black" panose="00000A00000000000000" pitchFamily="50" charset="-52"/>
              </a:rPr>
            </a:br>
            <a:r>
              <a:rPr lang="ru-RU" sz="2400" u="sng" dirty="0">
                <a:solidFill>
                  <a:srgbClr val="BA0103"/>
                </a:solidFill>
                <a:latin typeface="Montserrat Alternates Black" panose="00000A00000000000000" pitchFamily="50" charset="-52"/>
              </a:rPr>
              <a:t>к последней неделе Августа.</a:t>
            </a:r>
            <a:br>
              <a:rPr lang="ru-RU" sz="2400" u="sng" dirty="0">
                <a:latin typeface="Montserrat Alternates Black" panose="00000A00000000000000" pitchFamily="50" charset="-52"/>
              </a:rPr>
            </a:br>
            <a:br>
              <a:rPr lang="ru-RU" sz="2400" dirty="0">
                <a:latin typeface="Montserrat Alternates Black" panose="00000A00000000000000" pitchFamily="50" charset="-52"/>
              </a:rPr>
            </a:br>
            <a:r>
              <a:rPr lang="ru-RU" sz="2400" dirty="0">
                <a:latin typeface="Montserrat Alternates Black" panose="00000A00000000000000" pitchFamily="50" charset="-52"/>
              </a:rPr>
              <a:t>2. </a:t>
            </a:r>
            <a:r>
              <a:rPr lang="ru-RU" sz="2400" u="sng" dirty="0">
                <a:solidFill>
                  <a:srgbClr val="BA0103"/>
                </a:solidFill>
                <a:latin typeface="Montserrat Alternates Black" panose="00000A00000000000000" pitchFamily="50" charset="-52"/>
              </a:rPr>
              <a:t>Возможны изменения</a:t>
            </a:r>
            <a:br>
              <a:rPr lang="ru-RU" sz="2400" dirty="0">
                <a:latin typeface="Montserrat Alternates Black" panose="00000A00000000000000" pitchFamily="50" charset="-52"/>
              </a:rPr>
            </a:br>
            <a:r>
              <a:rPr lang="ru-RU" sz="2400" dirty="0">
                <a:latin typeface="Montserrat Alternates Black" panose="00000A00000000000000" pitchFamily="50" charset="-52"/>
              </a:rPr>
              <a:t>в первые две учебные недели.</a:t>
            </a:r>
            <a:br>
              <a:rPr lang="ru-RU" sz="2400" dirty="0">
                <a:latin typeface="Montserrat Alternates Black" panose="00000A00000000000000" pitchFamily="50" charset="-52"/>
              </a:rPr>
            </a:br>
            <a:br>
              <a:rPr lang="ru-RU" sz="2400" dirty="0">
                <a:latin typeface="Montserrat Alternates Black" panose="00000A00000000000000" pitchFamily="50" charset="-52"/>
              </a:rPr>
            </a:br>
            <a:r>
              <a:rPr lang="ru-RU" sz="2400" dirty="0">
                <a:latin typeface="Montserrat Alternates Black" panose="00000A00000000000000" pitchFamily="50" charset="-52"/>
              </a:rPr>
              <a:t>3. Переход в группу с другим расписанием </a:t>
            </a:r>
            <a:r>
              <a:rPr lang="ru-RU" sz="2400" u="sng" dirty="0">
                <a:solidFill>
                  <a:srgbClr val="BA0103"/>
                </a:solidFill>
                <a:latin typeface="Montserrat Alternates Black" panose="00000A00000000000000" pitchFamily="50" charset="-52"/>
              </a:rPr>
              <a:t>только до 20 октября</a:t>
            </a:r>
            <a:br>
              <a:rPr lang="en-US" sz="2400" u="sng" dirty="0">
                <a:solidFill>
                  <a:srgbClr val="BA0103"/>
                </a:solidFill>
                <a:latin typeface="Montserrat Alternates Black" panose="00000A00000000000000" pitchFamily="50" charset="-52"/>
              </a:rPr>
            </a:br>
            <a:r>
              <a:rPr lang="ru-RU" sz="2400" u="sng" dirty="0">
                <a:solidFill>
                  <a:srgbClr val="BA0103"/>
                </a:solidFill>
                <a:latin typeface="Montserrat Alternates Black" panose="00000A00000000000000" pitchFamily="50" charset="-52"/>
              </a:rPr>
              <a:t>(по запросу и при наличии свободных мест).</a:t>
            </a:r>
            <a:br>
              <a:rPr lang="ru-RU" sz="2400" dirty="0">
                <a:latin typeface="Montserrat Alternates Black" panose="00000A00000000000000" pitchFamily="50" charset="-52"/>
              </a:rPr>
            </a:br>
            <a:br>
              <a:rPr lang="ru-RU" sz="2400" dirty="0">
                <a:latin typeface="Montserrat Alternates Black" panose="00000A00000000000000" pitchFamily="50" charset="-52"/>
              </a:rPr>
            </a:br>
            <a:r>
              <a:rPr lang="ru-RU" sz="2400" dirty="0">
                <a:latin typeface="Montserrat Alternates Black" panose="00000A00000000000000" pitchFamily="50" charset="-52"/>
              </a:rPr>
              <a:t>4. Переход в группу с другим расписанием</a:t>
            </a:r>
            <a:br>
              <a:rPr lang="ru-RU" sz="2400" dirty="0">
                <a:latin typeface="Montserrat Alternates Black" panose="00000A00000000000000" pitchFamily="50" charset="-52"/>
              </a:rPr>
            </a:br>
            <a:r>
              <a:rPr lang="ru-RU" sz="2400" u="sng" dirty="0">
                <a:solidFill>
                  <a:srgbClr val="BA0103"/>
                </a:solidFill>
                <a:latin typeface="Montserrat Alternates Black" panose="00000A00000000000000" pitchFamily="50" charset="-52"/>
              </a:rPr>
              <a:t>только по всем предметам.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82DDF45C-1432-36AD-8CE9-5B803A5F18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7022" y="1076630"/>
            <a:ext cx="4080362" cy="4528037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E54209E-77BB-257A-7CD8-822D0E054237}"/>
              </a:ext>
            </a:extLst>
          </p:cNvPr>
          <p:cNvSpPr txBox="1"/>
          <p:nvPr/>
        </p:nvSpPr>
        <p:spPr>
          <a:xfrm>
            <a:off x="5643072" y="811946"/>
            <a:ext cx="5320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Montserrat Alternates Black" panose="00000A00000000000000" pitchFamily="50" charset="-52"/>
              </a:rPr>
              <a:t>РАСПИСАНИЕ</a:t>
            </a:r>
          </a:p>
        </p:txBody>
      </p:sp>
    </p:spTree>
    <p:extLst>
      <p:ext uri="{BB962C8B-B14F-4D97-AF65-F5344CB8AC3E}">
        <p14:creationId xmlns:p14="http://schemas.microsoft.com/office/powerpoint/2010/main" val="813495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40" y="130778"/>
            <a:ext cx="11906520" cy="65964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E54209E-77BB-257A-7CD8-822D0E054237}"/>
              </a:ext>
            </a:extLst>
          </p:cNvPr>
          <p:cNvSpPr txBox="1"/>
          <p:nvPr/>
        </p:nvSpPr>
        <p:spPr>
          <a:xfrm>
            <a:off x="2495610" y="899116"/>
            <a:ext cx="7200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Montserrat Alternates Black" panose="00000A00000000000000" pitchFamily="50" charset="-52"/>
              </a:rPr>
              <a:t>Контрольные работы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5AD470-EAA0-8C50-716F-DC5537F665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512" y="1581788"/>
            <a:ext cx="9679912" cy="475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221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40" y="130778"/>
            <a:ext cx="11906520" cy="65964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E54209E-77BB-257A-7CD8-822D0E054237}"/>
              </a:ext>
            </a:extLst>
          </p:cNvPr>
          <p:cNvSpPr txBox="1"/>
          <p:nvPr/>
        </p:nvSpPr>
        <p:spPr>
          <a:xfrm>
            <a:off x="1634531" y="1280953"/>
            <a:ext cx="89229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atin typeface="Montserrat Alternates Black" panose="00000A00000000000000" pitchFamily="50" charset="-52"/>
              </a:rPr>
              <a:t>Закрепление</a:t>
            </a:r>
          </a:p>
          <a:p>
            <a:pPr algn="ctr"/>
            <a:r>
              <a:rPr lang="ru-RU" sz="4000" b="1" dirty="0">
                <a:latin typeface="Montserrat Alternates Black" panose="00000A00000000000000" pitchFamily="50" charset="-52"/>
              </a:rPr>
              <a:t>пройденного материала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FF4B7C-A39C-4D03-404C-AEB3B2FE91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3977" y="2891049"/>
            <a:ext cx="2324045" cy="2324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7809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557" y="2435043"/>
            <a:ext cx="3779039" cy="34874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575C34B-38F3-4043-A8BE-37360FC6C288}"/>
              </a:ext>
            </a:extLst>
          </p:cNvPr>
          <p:cNvSpPr txBox="1"/>
          <p:nvPr/>
        </p:nvSpPr>
        <p:spPr>
          <a:xfrm>
            <a:off x="4308056" y="673021"/>
            <a:ext cx="57048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Тематическое планирование создано с учётом аттестационных периодов.</a:t>
            </a:r>
          </a:p>
          <a:p>
            <a:r>
              <a:rPr lang="en-US" sz="2400" dirty="0">
                <a:solidFill>
                  <a:srgbClr val="C00000"/>
                </a:solidFill>
                <a:hlinkClick r:id="rId3"/>
              </a:rPr>
              <a:t>https://distant.isotm.ru/students/planning/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3EB327-37AC-3543-8F67-C4BCA69AF0CD}"/>
              </a:ext>
            </a:extLst>
          </p:cNvPr>
          <p:cNvSpPr txBox="1"/>
          <p:nvPr/>
        </p:nvSpPr>
        <p:spPr>
          <a:xfrm>
            <a:off x="445233" y="4422957"/>
            <a:ext cx="741344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solidFill>
                  <a:srgbClr val="002060"/>
                </a:solidFill>
              </a:rPr>
              <a:t>ВСЕГО  </a:t>
            </a:r>
          </a:p>
          <a:p>
            <a:r>
              <a:rPr lang="ru-RU" sz="5400" b="1" dirty="0">
                <a:solidFill>
                  <a:srgbClr val="002060"/>
                </a:solidFill>
              </a:rPr>
              <a:t>КОНТРОЛЬНЫЕ РАБОТЫ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53E28A-4A48-994F-8754-59BB1533E67A}"/>
              </a:ext>
            </a:extLst>
          </p:cNvPr>
          <p:cNvSpPr txBox="1"/>
          <p:nvPr/>
        </p:nvSpPr>
        <p:spPr>
          <a:xfrm>
            <a:off x="5351044" y="1929725"/>
            <a:ext cx="61646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Контрольные работы включают ТОЛЬКО темы, отражённые в ТЕМАТИЧЕСКОМ ПЛАНИРОВАНИИ.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7549C3-0F32-0E47-80F3-D775CE8A392A}"/>
              </a:ext>
            </a:extLst>
          </p:cNvPr>
          <p:cNvSpPr txBox="1"/>
          <p:nvPr/>
        </p:nvSpPr>
        <p:spPr>
          <a:xfrm>
            <a:off x="7335551" y="3299572"/>
            <a:ext cx="394095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Аттестационные периоды:</a:t>
            </a:r>
          </a:p>
          <a:p>
            <a:r>
              <a:rPr lang="ru-RU" sz="2400" dirty="0">
                <a:solidFill>
                  <a:srgbClr val="C00000"/>
                </a:solidFill>
              </a:rPr>
              <a:t>К/р №1 / сентябрь – октябрь</a:t>
            </a:r>
          </a:p>
          <a:p>
            <a:r>
              <a:rPr lang="ru-RU" sz="2400" dirty="0">
                <a:solidFill>
                  <a:srgbClr val="C00000"/>
                </a:solidFill>
              </a:rPr>
              <a:t>К/р №2 / ноябрь</a:t>
            </a:r>
          </a:p>
          <a:p>
            <a:r>
              <a:rPr lang="ru-RU" sz="2400" dirty="0">
                <a:solidFill>
                  <a:srgbClr val="C00000"/>
                </a:solidFill>
              </a:rPr>
              <a:t>К/р №3 / декабрь – январь </a:t>
            </a:r>
          </a:p>
          <a:p>
            <a:r>
              <a:rPr lang="ru-RU" sz="2400" dirty="0">
                <a:solidFill>
                  <a:srgbClr val="C00000"/>
                </a:solidFill>
              </a:rPr>
              <a:t>К/р №4 / февраль - апрель</a:t>
            </a:r>
          </a:p>
          <a:p>
            <a:endParaRPr lang="ru-RU" sz="2000" dirty="0">
              <a:solidFill>
                <a:srgbClr val="C00000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28338" y="112415"/>
            <a:ext cx="11903241" cy="6593185"/>
            <a:chOff x="128338" y="112415"/>
            <a:chExt cx="11903241" cy="6593185"/>
          </a:xfrm>
        </p:grpSpPr>
        <p:sp>
          <p:nvSpPr>
            <p:cNvPr id="18" name="Рамка 17">
              <a:extLst>
                <a:ext uri="{FF2B5EF4-FFF2-40B4-BE49-F238E27FC236}">
                  <a16:creationId xmlns:a16="http://schemas.microsoft.com/office/drawing/2014/main" id="{DA09B2F4-8B30-7A43-AA92-68C74BA89FB8}"/>
                </a:ext>
              </a:extLst>
            </p:cNvPr>
            <p:cNvSpPr/>
            <p:nvPr/>
          </p:nvSpPr>
          <p:spPr>
            <a:xfrm>
              <a:off x="128338" y="144379"/>
              <a:ext cx="11903241" cy="6561221"/>
            </a:xfrm>
            <a:prstGeom prst="frame">
              <a:avLst>
                <a:gd name="adj1" fmla="val 2267"/>
              </a:avLst>
            </a:prstGeom>
            <a:gradFill>
              <a:gsLst>
                <a:gs pos="38000">
                  <a:srgbClr val="002060"/>
                </a:gs>
                <a:gs pos="2000">
                  <a:srgbClr val="C00000"/>
                </a:gs>
                <a:gs pos="84000">
                  <a:srgbClr val="002060"/>
                </a:gs>
                <a:gs pos="100000">
                  <a:srgbClr val="C0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chemeClr val="tx1"/>
                </a:solidFill>
              </a:endParaRPr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63565C48-EE17-0248-9CF6-EBCC5160E573}"/>
                </a:ext>
              </a:extLst>
            </p:cNvPr>
            <p:cNvSpPr/>
            <p:nvPr/>
          </p:nvSpPr>
          <p:spPr>
            <a:xfrm>
              <a:off x="413118" y="144379"/>
              <a:ext cx="4242009" cy="64155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pic>
          <p:nvPicPr>
            <p:cNvPr id="20" name="Рисунок 19" descr="Изображение выглядит как объект&#10;&#10;&#10;&#10;Описание создано автоматически">
              <a:extLst>
                <a:ext uri="{FF2B5EF4-FFF2-40B4-BE49-F238E27FC236}">
                  <a16:creationId xmlns:a16="http://schemas.microsoft.com/office/drawing/2014/main" id="{4298B768-A5EC-6E42-A525-3FB8F0797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5433" y="112415"/>
              <a:ext cx="4055184" cy="5618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016378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289BBAA-A569-9949-8DA4-47E8B88D2A58}"/>
              </a:ext>
            </a:extLst>
          </p:cNvPr>
          <p:cNvSpPr/>
          <p:nvPr/>
        </p:nvSpPr>
        <p:spPr>
          <a:xfrm>
            <a:off x="5168066" y="149714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u="sng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– 10 число месяца: Загрузка работ учащимися </a:t>
            </a:r>
            <a:endParaRPr lang="ru-RU" b="1" u="sng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Классные руководители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информируют учеников через личный кабинет (новости).</a:t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Рамка 9">
            <a:extLst>
              <a:ext uri="{FF2B5EF4-FFF2-40B4-BE49-F238E27FC236}">
                <a16:creationId xmlns:a16="http://schemas.microsoft.com/office/drawing/2014/main" id="{12282CA5-54BB-8140-B5A4-4FF93D81472F}"/>
              </a:ext>
            </a:extLst>
          </p:cNvPr>
          <p:cNvSpPr/>
          <p:nvPr/>
        </p:nvSpPr>
        <p:spPr>
          <a:xfrm>
            <a:off x="128338" y="144379"/>
            <a:ext cx="11903241" cy="6561221"/>
          </a:xfrm>
          <a:prstGeom prst="frame">
            <a:avLst>
              <a:gd name="adj1" fmla="val 2267"/>
            </a:avLst>
          </a:prstGeom>
          <a:gradFill>
            <a:gsLst>
              <a:gs pos="38000">
                <a:srgbClr val="002060"/>
              </a:gs>
              <a:gs pos="2000">
                <a:srgbClr val="C00000"/>
              </a:gs>
              <a:gs pos="84000">
                <a:srgbClr val="002060"/>
              </a:gs>
              <a:gs pos="100000">
                <a:srgbClr val="C0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tx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40993CB-06DD-B343-87FC-B36DDC5973AE}"/>
              </a:ext>
            </a:extLst>
          </p:cNvPr>
          <p:cNvSpPr/>
          <p:nvPr/>
        </p:nvSpPr>
        <p:spPr>
          <a:xfrm>
            <a:off x="413118" y="144379"/>
            <a:ext cx="4242009" cy="64155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12" name="Рисунок 11" descr="Изображение выглядит как объект&#10;&#10;&#10;&#10;Описание создано автоматически">
            <a:extLst>
              <a:ext uri="{FF2B5EF4-FFF2-40B4-BE49-F238E27FC236}">
                <a16:creationId xmlns:a16="http://schemas.microsoft.com/office/drawing/2014/main" id="{5B3C6251-AEEA-494A-A639-6BBA7EF25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33" y="112415"/>
            <a:ext cx="4055184" cy="56186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16E8DD4-89BC-E048-8532-DBFD97597E0E}"/>
              </a:ext>
            </a:extLst>
          </p:cNvPr>
          <p:cNvSpPr txBox="1"/>
          <p:nvPr/>
        </p:nvSpPr>
        <p:spPr>
          <a:xfrm>
            <a:off x="352860" y="4068399"/>
            <a:ext cx="37950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ПРОВЕРКА  </a:t>
            </a:r>
          </a:p>
          <a:p>
            <a:r>
              <a:rPr lang="ru-RU" sz="4000" b="1" dirty="0">
                <a:solidFill>
                  <a:srgbClr val="002060"/>
                </a:solidFill>
              </a:rPr>
              <a:t>КОНТРОЛЬНЫХ РАБОТ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7EA665BA-2C04-934D-895C-010FEEBEE373}"/>
              </a:ext>
            </a:extLst>
          </p:cNvPr>
          <p:cNvSpPr/>
          <p:nvPr/>
        </p:nvSpPr>
        <p:spPr>
          <a:xfrm>
            <a:off x="5203997" y="3316539"/>
            <a:ext cx="65682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u="sng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число месяца (после 18:00)</a:t>
            </a:r>
            <a:endParaRPr lang="ru-RU" b="1" u="sng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b="1" dirty="0"/>
              <a:t>Куратор</a:t>
            </a:r>
            <a:r>
              <a:rPr lang="ru-RU" dirty="0"/>
              <a:t> формирует список учащихся, чьих работ нет на сайте, система выставляет «1».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883D8F5C-D5C2-1540-9FB8-9BEAEDF0D0DE}"/>
              </a:ext>
            </a:extLst>
          </p:cNvPr>
          <p:cNvSpPr/>
          <p:nvPr/>
        </p:nvSpPr>
        <p:spPr>
          <a:xfrm>
            <a:off x="5203997" y="5345572"/>
            <a:ext cx="65510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u="sng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 – 25 число месяца </a:t>
            </a:r>
          </a:p>
          <a:p>
            <a:pPr algn="just"/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Учителя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проверяют работы и выставляют оценки.</a:t>
            </a:r>
          </a:p>
          <a:p>
            <a:pPr algn="just"/>
            <a:endParaRPr lang="ru-RU" b="1" u="sng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 descr="Повествование контур">
            <a:extLst>
              <a:ext uri="{FF2B5EF4-FFF2-40B4-BE49-F238E27FC236}">
                <a16:creationId xmlns:a16="http://schemas.microsoft.com/office/drawing/2014/main" id="{2B084FEF-6690-C7E0-3372-6D63244C9F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4010" y="1102739"/>
            <a:ext cx="2322250" cy="2322250"/>
          </a:xfrm>
          <a:prstGeom prst="rect">
            <a:avLst/>
          </a:prstGeom>
        </p:spPr>
      </p:pic>
      <p:pic>
        <p:nvPicPr>
          <p:cNvPr id="3" name="Рисунок 2" descr="Значок 1 со сплошной заливкой">
            <a:extLst>
              <a:ext uri="{FF2B5EF4-FFF2-40B4-BE49-F238E27FC236}">
                <a16:creationId xmlns:a16="http://schemas.microsoft.com/office/drawing/2014/main" id="{1AC7FD04-47E1-98B0-F858-CD39930F2A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10697" y="1469795"/>
            <a:ext cx="957369" cy="957369"/>
          </a:xfrm>
          <a:prstGeom prst="rect">
            <a:avLst/>
          </a:prstGeom>
        </p:spPr>
      </p:pic>
      <p:pic>
        <p:nvPicPr>
          <p:cNvPr id="5" name="Рисунок 4" descr="Значок со сплошной заливкой">
            <a:extLst>
              <a:ext uri="{FF2B5EF4-FFF2-40B4-BE49-F238E27FC236}">
                <a16:creationId xmlns:a16="http://schemas.microsoft.com/office/drawing/2014/main" id="{82D3441D-46A8-70CB-A28B-C60ABF4208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244736" y="3181387"/>
            <a:ext cx="923330" cy="923330"/>
          </a:xfrm>
          <a:prstGeom prst="rect">
            <a:avLst/>
          </a:prstGeom>
        </p:spPr>
      </p:pic>
      <p:pic>
        <p:nvPicPr>
          <p:cNvPr id="6" name="Рисунок 5" descr="Значок 3 со сплошной заливкой">
            <a:extLst>
              <a:ext uri="{FF2B5EF4-FFF2-40B4-BE49-F238E27FC236}">
                <a16:creationId xmlns:a16="http://schemas.microsoft.com/office/drawing/2014/main" id="{174D3061-478C-3538-6370-2AC663C33C5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280667" y="5118295"/>
            <a:ext cx="923330" cy="92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683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40" y="130778"/>
            <a:ext cx="11906520" cy="65964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10726"/>
            <a:ext cx="10515600" cy="1325563"/>
          </a:xfrm>
        </p:spPr>
        <p:txBody>
          <a:bodyPr/>
          <a:lstStyle/>
          <a:p>
            <a:pPr algn="ctr"/>
            <a:r>
              <a:rPr lang="ru-RU" alt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Контакты</a:t>
            </a:r>
            <a:endParaRPr lang="ru-RU" dirty="0"/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AB2C64BC-927B-48C1-BABC-88D89830A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697" y="1230158"/>
            <a:ext cx="11400503" cy="5082152"/>
          </a:xfrm>
        </p:spPr>
        <p:txBody>
          <a:bodyPr>
            <a:noAutofit/>
          </a:bodyPr>
          <a:lstStyle/>
          <a:p>
            <a:pPr algn="l"/>
            <a:r>
              <a:rPr lang="ru-RU" sz="20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Сайт заочного отделения МШЗД:</a:t>
            </a:r>
          </a:p>
          <a:p>
            <a:pPr algn="l"/>
            <a:r>
              <a:rPr lang="ru-RU" sz="2000" b="0" i="0" u="none" strike="noStrike" dirty="0">
                <a:solidFill>
                  <a:srgbClr val="337AB7"/>
                </a:solidFill>
                <a:effectLst/>
                <a:latin typeface="Roboto" panose="02000000000000000000" pitchFamily="2" charset="0"/>
                <a:hlinkClick r:id="rId3"/>
              </a:rPr>
              <a:t>https://distant.isotm.ru</a:t>
            </a:r>
            <a:endParaRPr lang="ru-RU" sz="20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l"/>
            <a:br>
              <a:rPr lang="ru-RU" sz="20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</a:br>
            <a:r>
              <a:rPr lang="ru-RU" sz="20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Секретариат МШЗД</a:t>
            </a:r>
          </a:p>
          <a:p>
            <a:pPr algn="l"/>
            <a:r>
              <a:rPr lang="ru-RU" sz="2000" b="0" i="0" u="none" strike="noStrike" dirty="0">
                <a:solidFill>
                  <a:srgbClr val="337AB7"/>
                </a:solidFill>
                <a:effectLst/>
                <a:latin typeface="Roboto" panose="02000000000000000000" pitchFamily="2" charset="0"/>
                <a:hlinkClick r:id="rId4"/>
              </a:rPr>
              <a:t>isotm.distant@gmail.com</a:t>
            </a:r>
            <a:endParaRPr lang="ru-RU" sz="20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l"/>
            <a:br>
              <a:rPr lang="ru-RU" sz="20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</a:br>
            <a:r>
              <a:rPr lang="ru-RU" sz="20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Техническая поддержка электронного журнала МШЗД - Антоняк Александр Анатольевич</a:t>
            </a:r>
          </a:p>
          <a:p>
            <a:pPr algn="l"/>
            <a:r>
              <a:rPr lang="ru-RU" sz="2000" b="0" i="0" u="none" strike="noStrike" dirty="0">
                <a:solidFill>
                  <a:srgbClr val="337AB7"/>
                </a:solidFill>
                <a:effectLst/>
                <a:latin typeface="Roboto" panose="02000000000000000000" pitchFamily="2" charset="0"/>
                <a:hlinkClick r:id="rId5"/>
              </a:rPr>
              <a:t>asachov@schooloftomorrow.ru</a:t>
            </a:r>
            <a:endParaRPr lang="ru-RU" sz="20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l"/>
            <a:br>
              <a:rPr lang="ru-RU" sz="20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</a:br>
            <a:r>
              <a:rPr lang="ru-RU" sz="20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Завуч МШЗД (контрольные работы, УП, КТП) - Зацепина Мария Ивановна</a:t>
            </a:r>
          </a:p>
          <a:p>
            <a:pPr algn="l"/>
            <a:r>
              <a:rPr lang="ru-RU" sz="2000" b="0" i="0" u="none" strike="noStrike" dirty="0">
                <a:solidFill>
                  <a:srgbClr val="337AB7"/>
                </a:solidFill>
                <a:effectLst/>
                <a:latin typeface="Roboto" panose="02000000000000000000" pitchFamily="2" charset="0"/>
                <a:hlinkClick r:id="rId6"/>
              </a:rPr>
              <a:t>mzatsepina@schooloftomorrow.ru</a:t>
            </a:r>
            <a:endParaRPr lang="ru-RU" sz="20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l"/>
            <a:br>
              <a:rPr lang="ru-RU" sz="20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</a:br>
            <a:r>
              <a:rPr lang="ru-RU" sz="20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Психолог МШЗД - Чан Линь </a:t>
            </a:r>
            <a:r>
              <a:rPr lang="ru-RU" sz="20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Тьи</a:t>
            </a:r>
            <a:endParaRPr lang="ru-RU" sz="20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ru-RU" sz="2000" b="0" i="0" u="none" strike="noStrike" dirty="0">
                <a:solidFill>
                  <a:srgbClr val="337AB7"/>
                </a:solidFill>
                <a:effectLst/>
                <a:latin typeface="Roboto" panose="02000000000000000000" pitchFamily="2" charset="0"/>
                <a:hlinkClick r:id="rId7"/>
              </a:rPr>
              <a:t>http://linhchi.site</a:t>
            </a:r>
            <a:endParaRPr lang="ru-RU" sz="20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marL="0" indent="0" algn="l">
              <a:buNone/>
            </a:pPr>
            <a:r>
              <a:rPr lang="ru-RU" sz="3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7760953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40" y="130778"/>
            <a:ext cx="11906520" cy="65964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E54209E-77BB-257A-7CD8-822D0E054237}"/>
              </a:ext>
            </a:extLst>
          </p:cNvPr>
          <p:cNvSpPr txBox="1"/>
          <p:nvPr/>
        </p:nvSpPr>
        <p:spPr>
          <a:xfrm>
            <a:off x="1634531" y="1280953"/>
            <a:ext cx="8922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latin typeface="Montserrat Alternates Black" panose="00000A00000000000000" pitchFamily="50" charset="-52"/>
              </a:rPr>
              <a:t>Время пощёлкать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E6620F-C4E1-CBB6-FBA6-884FC0FE7D9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76363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491219" y="1659600"/>
            <a:ext cx="3209562" cy="320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874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6F9BC64-2BB0-C240-B7E4-79D75DB88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094"/>
          </a:xfrm>
          <a:prstGeom prst="rect">
            <a:avLst/>
          </a:prstGeom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F6E2ACB-F4C6-213F-477E-2C56F2A9E2AE}"/>
              </a:ext>
            </a:extLst>
          </p:cNvPr>
          <p:cNvSpPr/>
          <p:nvPr/>
        </p:nvSpPr>
        <p:spPr>
          <a:xfrm>
            <a:off x="0" y="5536642"/>
            <a:ext cx="12192000" cy="1320452"/>
          </a:xfrm>
          <a:prstGeom prst="rect">
            <a:avLst/>
          </a:prstGeom>
          <a:solidFill>
            <a:srgbClr val="803465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21547" y="5592247"/>
            <a:ext cx="88023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4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Montserrat Alternates Black" panose="00000A00000000000000" pitchFamily="50" charset="-52"/>
              </a:rPr>
              <a:t>Симон Иоаннович Асачёв</a:t>
            </a:r>
            <a:br>
              <a:rPr lang="en-US" altLang="ru-RU" sz="24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Montserrat Alternates Black" panose="00000A00000000000000" pitchFamily="50" charset="-52"/>
              </a:rPr>
            </a:br>
            <a:r>
              <a:rPr lang="ru-RU" altLang="ru-RU" sz="24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Montserrat Alternates Black" panose="00000A00000000000000" pitchFamily="50" charset="-52"/>
              </a:rPr>
              <a:t>руководитель отдела ИТ ОЗФО МШЗД</a:t>
            </a:r>
            <a:br>
              <a:rPr lang="ru-RU" altLang="ru-RU" sz="24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Montserrat Alternates Black" panose="00000A00000000000000" pitchFamily="50" charset="-52"/>
              </a:rPr>
            </a:br>
            <a:r>
              <a:rPr lang="en-US" altLang="ru-RU" sz="24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Montserrat Alternates Black" panose="00000A00000000000000" pitchFamily="50" charset="-52"/>
              </a:rPr>
              <a:t>asachov@schooloftomorrow.ru</a:t>
            </a:r>
            <a:endParaRPr lang="ru-RU" altLang="ru-RU" sz="24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latin typeface="Montserrat Alternates Black" panose="00000A00000000000000" pitchFamily="50" charset="-52"/>
            </a:endParaRPr>
          </a:p>
          <a:p>
            <a:br>
              <a:rPr lang="en-US" altLang="ru-RU" sz="2400" b="1" dirty="0">
                <a:ln w="3175">
                  <a:solidFill>
                    <a:schemeClr val="tx1"/>
                  </a:solidFill>
                </a:ln>
                <a:latin typeface="Montserrat Alternates Black" panose="00000A00000000000000" pitchFamily="50" charset="-52"/>
              </a:rPr>
            </a:br>
            <a:endParaRPr lang="ru-RU" sz="2400" dirty="0">
              <a:ln w="3175">
                <a:solidFill>
                  <a:schemeClr val="tx1"/>
                </a:solidFill>
              </a:ln>
              <a:latin typeface="Montserrat Alternates Black" panose="00000A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086188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3">
            <a:extLst>
              <a:ext uri="{FF2B5EF4-FFF2-40B4-BE49-F238E27FC236}">
                <a16:creationId xmlns:a16="http://schemas.microsoft.com/office/drawing/2014/main" id="{0C277D54-0C3F-F817-06F2-E85C8BC2E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40" y="130778"/>
            <a:ext cx="11906520" cy="65964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DDD2E99-1865-434A-5581-49F189519D57}"/>
              </a:ext>
            </a:extLst>
          </p:cNvPr>
          <p:cNvSpPr txBox="1"/>
          <p:nvPr/>
        </p:nvSpPr>
        <p:spPr>
          <a:xfrm>
            <a:off x="773723" y="2198295"/>
            <a:ext cx="10953413" cy="32555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1000"/>
              </a:spcAft>
              <a:buFontTx/>
              <a:buAutoNum type="arabicPeriod"/>
            </a:pPr>
            <a:r>
              <a:rPr lang="ru-RU" sz="2400" dirty="0">
                <a:effectLst/>
                <a:latin typeface="Montserrat Alternates Black" panose="00000A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Рабочее место </a:t>
            </a:r>
            <a:r>
              <a:rPr lang="ru-RU" sz="2400" dirty="0">
                <a:solidFill>
                  <a:srgbClr val="BA0103"/>
                </a:solidFill>
                <a:effectLst/>
                <a:latin typeface="Montserrat Alternates Black" panose="00000A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должно быть изолировано от различных источников шума</a:t>
            </a:r>
            <a:r>
              <a:rPr lang="en-US" sz="2400" dirty="0">
                <a:solidFill>
                  <a:srgbClr val="BA0103"/>
                </a:solidFill>
                <a:latin typeface="Montserrat Alternates Black" panose="00000A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BA0103"/>
              </a:solidFill>
              <a:effectLst/>
              <a:latin typeface="Montserrat Alternates Black" panose="00000A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Tx/>
              <a:buAutoNum type="arabicPeriod"/>
            </a:pPr>
            <a:r>
              <a:rPr lang="ru-RU" sz="2400" dirty="0">
                <a:effectLst/>
                <a:latin typeface="Montserrat Alternates Black" panose="00000A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Рабочее место </a:t>
            </a:r>
            <a:r>
              <a:rPr lang="ru-RU" sz="2400" dirty="0">
                <a:solidFill>
                  <a:srgbClr val="BA0103"/>
                </a:solidFill>
                <a:effectLst/>
                <a:latin typeface="Montserrat Alternates Black" panose="00000A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должно иметь опрятный вид </a:t>
            </a:r>
            <a:r>
              <a:rPr lang="ru-RU" sz="2400" dirty="0">
                <a:effectLst/>
                <a:latin typeface="Montserrat Alternates Black" panose="00000A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(рабочий стол и любое пространство, попадающее в поле зрения участников интернет-уроков и тестирований с наблюдением). </a:t>
            </a:r>
            <a:endParaRPr lang="en-US" sz="2400" dirty="0">
              <a:effectLst/>
              <a:latin typeface="Montserrat Alternates Black" panose="00000A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200" b="1" dirty="0">
              <a:solidFill>
                <a:srgbClr val="BA0103"/>
              </a:solidFill>
              <a:latin typeface="Montserrat Alternates Black" panose="00000A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1819BA-3C94-51DC-5F26-2FA961B9C9B9}"/>
              </a:ext>
            </a:extLst>
          </p:cNvPr>
          <p:cNvSpPr txBox="1"/>
          <p:nvPr/>
        </p:nvSpPr>
        <p:spPr>
          <a:xfrm>
            <a:off x="668457" y="933704"/>
            <a:ext cx="10855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000000"/>
                </a:solidFill>
                <a:effectLst/>
                <a:latin typeface="Montserrat Alternates Black" panose="00000A00000000000000" pitchFamily="50" charset="-52"/>
                <a:ea typeface="Times New Roman" panose="02020603050405020304" pitchFamily="18" charset="0"/>
              </a:rPr>
              <a:t>Организация рабочего места ученика.</a:t>
            </a:r>
            <a:endParaRPr lang="en-US" sz="3200" dirty="0">
              <a:solidFill>
                <a:srgbClr val="000000"/>
              </a:solidFill>
              <a:effectLst/>
              <a:latin typeface="Montserrat Alternates Black" panose="00000A00000000000000" pitchFamily="50" charset="-52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810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3">
            <a:extLst>
              <a:ext uri="{FF2B5EF4-FFF2-40B4-BE49-F238E27FC236}">
                <a16:creationId xmlns:a16="http://schemas.microsoft.com/office/drawing/2014/main" id="{0C277D54-0C3F-F817-06F2-E85C8BC2E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40" y="130778"/>
            <a:ext cx="11906520" cy="65964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DDD2E99-1865-434A-5581-49F189519D57}"/>
              </a:ext>
            </a:extLst>
          </p:cNvPr>
          <p:cNvSpPr txBox="1"/>
          <p:nvPr/>
        </p:nvSpPr>
        <p:spPr>
          <a:xfrm>
            <a:off x="813916" y="2000850"/>
            <a:ext cx="10953413" cy="4097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AutoNum type="arabicPeriod"/>
            </a:pPr>
            <a:r>
              <a:rPr lang="ru-RU" sz="2400" b="1" dirty="0">
                <a:solidFill>
                  <a:srgbClr val="BA0103"/>
                </a:solidFill>
                <a:latin typeface="Montserrat Alternates Black" panose="00000A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Исправный компьютер</a:t>
            </a:r>
            <a:r>
              <a:rPr lang="ru-RU" sz="2400" b="1" dirty="0">
                <a:latin typeface="Montserrat Alternates Black" panose="00000A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, отвечающий средним показателям производительности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AutoNum type="arabicPeriod"/>
            </a:pPr>
            <a:r>
              <a:rPr lang="ru-RU" sz="2400" b="1" dirty="0">
                <a:latin typeface="Montserrat Alternates Black" panose="00000A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Исправные </a:t>
            </a:r>
            <a:r>
              <a:rPr lang="ru-RU" sz="2400" b="1" dirty="0">
                <a:solidFill>
                  <a:srgbClr val="BA0103"/>
                </a:solidFill>
                <a:latin typeface="Montserrat Alternates Black" panose="00000A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принтер и сканирующее устройство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AutoNum type="arabicPeriod"/>
            </a:pPr>
            <a:r>
              <a:rPr lang="ru-RU" sz="2400" b="1" dirty="0">
                <a:effectLst/>
                <a:latin typeface="Montserrat Alternates Black" panose="00000A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Исправные и настроенные </a:t>
            </a:r>
            <a:r>
              <a:rPr lang="ru-RU" sz="2400" b="1" dirty="0">
                <a:solidFill>
                  <a:srgbClr val="BA0103"/>
                </a:solidFill>
                <a:effectLst/>
                <a:latin typeface="Montserrat Alternates Black" panose="00000A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камера и микрофон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Tx/>
              <a:buAutoNum type="arabicPeriod"/>
            </a:pPr>
            <a:r>
              <a:rPr lang="ru-RU" sz="2400" dirty="0">
                <a:effectLst/>
                <a:latin typeface="Montserrat Alternates Black" panose="00000A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Наличие полного пакета драйверов для ПК</a:t>
            </a:r>
            <a:endParaRPr lang="en-US" sz="2400" dirty="0">
              <a:effectLst/>
              <a:latin typeface="Montserrat Alternates Black" panose="00000A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AutoNum type="arabicPeriod"/>
            </a:pPr>
            <a:r>
              <a:rPr lang="ru-RU" sz="2400" b="1" dirty="0">
                <a:solidFill>
                  <a:srgbClr val="BA0103"/>
                </a:solidFill>
                <a:effectLst/>
                <a:latin typeface="Montserrat Alternates Black" panose="00000A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Минимальная скорость Интернет-соединения: 20 Мб/с</a:t>
            </a:r>
            <a:endParaRPr lang="en-US" sz="2400" b="1" dirty="0">
              <a:solidFill>
                <a:srgbClr val="BA0103"/>
              </a:solidFill>
              <a:effectLst/>
              <a:latin typeface="Montserrat Alternates Black" panose="00000A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AutoNum type="arabicPeriod"/>
            </a:pPr>
            <a:r>
              <a:rPr lang="ru-RU" sz="2400" dirty="0">
                <a:effectLst/>
                <a:latin typeface="Montserrat Alternates Black" panose="00000A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Наличие полного пакета </a:t>
            </a:r>
            <a:r>
              <a:rPr lang="ru-RU" sz="2400" dirty="0">
                <a:solidFill>
                  <a:srgbClr val="BA0103"/>
                </a:solidFill>
                <a:latin typeface="Montserrat Alternates Black" panose="00000A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solidFill>
                  <a:srgbClr val="BA0103"/>
                </a:solidFill>
                <a:effectLst/>
                <a:latin typeface="Montserrat Alternates Black" panose="00000A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офисного ПО» </a:t>
            </a:r>
            <a:r>
              <a:rPr lang="ru-RU" sz="2400" dirty="0">
                <a:effectLst/>
                <a:latin typeface="Montserrat Alternates Black" panose="00000A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для работы с файлами: </a:t>
            </a:r>
            <a:r>
              <a:rPr lang="en-US" sz="2400" dirty="0">
                <a:solidFill>
                  <a:srgbClr val="BA0103"/>
                </a:solidFill>
                <a:effectLst/>
                <a:latin typeface="Montserrat Alternates Black" panose="00000A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DOCX, </a:t>
            </a:r>
            <a:r>
              <a:rPr lang="ru-RU" sz="2400" dirty="0">
                <a:solidFill>
                  <a:srgbClr val="BA0103"/>
                </a:solidFill>
                <a:effectLst/>
                <a:latin typeface="Montserrat Alternates Black" panose="00000A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BA0103"/>
                </a:solidFill>
                <a:effectLst/>
                <a:latin typeface="Montserrat Alternates Black" panose="00000A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PPTX, </a:t>
            </a:r>
            <a:r>
              <a:rPr lang="ru-RU" sz="2400" dirty="0">
                <a:solidFill>
                  <a:srgbClr val="BA0103"/>
                </a:solidFill>
                <a:effectLst/>
                <a:latin typeface="Montserrat Alternates Black" panose="00000A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BA0103"/>
                </a:solidFill>
                <a:effectLst/>
                <a:latin typeface="Montserrat Alternates Black" panose="00000A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XLSX, </a:t>
            </a:r>
            <a:r>
              <a:rPr lang="ru-RU" sz="2400" dirty="0">
                <a:solidFill>
                  <a:srgbClr val="BA0103"/>
                </a:solidFill>
                <a:effectLst/>
                <a:latin typeface="Montserrat Alternates Black" panose="00000A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BA0103"/>
                </a:solidFill>
                <a:effectLst/>
                <a:latin typeface="Montserrat Alternates Black" panose="00000A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PDF, </a:t>
            </a:r>
            <a:r>
              <a:rPr lang="ru-RU" sz="2400" dirty="0">
                <a:solidFill>
                  <a:srgbClr val="BA0103"/>
                </a:solidFill>
                <a:effectLst/>
                <a:latin typeface="Montserrat Alternates Black" panose="00000A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BA0103"/>
                </a:solidFill>
                <a:effectLst/>
                <a:latin typeface="Montserrat Alternates Black" panose="00000A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ZIP, </a:t>
            </a:r>
            <a:r>
              <a:rPr lang="ru-RU" sz="2400" dirty="0">
                <a:solidFill>
                  <a:srgbClr val="BA0103"/>
                </a:solidFill>
                <a:effectLst/>
                <a:latin typeface="Montserrat Alternates Black" panose="00000A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BA0103"/>
                </a:solidFill>
                <a:effectLst/>
                <a:latin typeface="Montserrat Alternates Black" panose="00000A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RAR, </a:t>
            </a:r>
            <a:r>
              <a:rPr lang="ru-RU" sz="2400" dirty="0">
                <a:solidFill>
                  <a:srgbClr val="BA0103"/>
                </a:solidFill>
                <a:effectLst/>
                <a:latin typeface="Montserrat Alternates Black" panose="00000A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BA0103"/>
                </a:solidFill>
                <a:latin typeface="Montserrat Alternates Black" panose="00000A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MP3</a:t>
            </a:r>
            <a:endParaRPr lang="ru-RU" sz="2400" b="1" dirty="0">
              <a:solidFill>
                <a:srgbClr val="BA0103"/>
              </a:solidFill>
              <a:latin typeface="Montserrat Alternates Black" panose="00000A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1819BA-3C94-51DC-5F26-2FA961B9C9B9}"/>
              </a:ext>
            </a:extLst>
          </p:cNvPr>
          <p:cNvSpPr txBox="1"/>
          <p:nvPr/>
        </p:nvSpPr>
        <p:spPr>
          <a:xfrm>
            <a:off x="668457" y="933704"/>
            <a:ext cx="10855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000000"/>
                </a:solidFill>
                <a:effectLst/>
                <a:latin typeface="Montserrat Alternates Black" panose="00000A00000000000000" pitchFamily="50" charset="-52"/>
                <a:ea typeface="Times New Roman" panose="02020603050405020304" pitchFamily="18" charset="0"/>
              </a:rPr>
              <a:t>Организация рабочего места ученика.</a:t>
            </a:r>
            <a:endParaRPr lang="en-US" sz="3200" dirty="0">
              <a:solidFill>
                <a:srgbClr val="000000"/>
              </a:solidFill>
              <a:effectLst/>
              <a:latin typeface="Montserrat Alternates Black" panose="00000A00000000000000" pitchFamily="50" charset="-52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52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Рамка 17">
            <a:extLst>
              <a:ext uri="{FF2B5EF4-FFF2-40B4-BE49-F238E27FC236}">
                <a16:creationId xmlns:a16="http://schemas.microsoft.com/office/drawing/2014/main" id="{DA09B2F4-8B30-7A43-AA92-68C74BA89FB8}"/>
              </a:ext>
            </a:extLst>
          </p:cNvPr>
          <p:cNvSpPr/>
          <p:nvPr/>
        </p:nvSpPr>
        <p:spPr>
          <a:xfrm>
            <a:off x="128338" y="144379"/>
            <a:ext cx="11903241" cy="6561221"/>
          </a:xfrm>
          <a:prstGeom prst="frame">
            <a:avLst>
              <a:gd name="adj1" fmla="val 2267"/>
            </a:avLst>
          </a:prstGeom>
          <a:gradFill>
            <a:gsLst>
              <a:gs pos="38000">
                <a:srgbClr val="002060"/>
              </a:gs>
              <a:gs pos="2000">
                <a:srgbClr val="C00000"/>
              </a:gs>
              <a:gs pos="84000">
                <a:srgbClr val="002060"/>
              </a:gs>
              <a:gs pos="100000">
                <a:srgbClr val="C0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tx1"/>
              </a:solidFill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63565C48-EE17-0248-9CF6-EBCC5160E573}"/>
              </a:ext>
            </a:extLst>
          </p:cNvPr>
          <p:cNvSpPr/>
          <p:nvPr/>
        </p:nvSpPr>
        <p:spPr>
          <a:xfrm>
            <a:off x="413118" y="144379"/>
            <a:ext cx="4242009" cy="64155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20" name="Рисунок 19" descr="Изображение выглядит как объект&#10;&#10;&#10;&#10;Описание создано автоматически">
            <a:extLst>
              <a:ext uri="{FF2B5EF4-FFF2-40B4-BE49-F238E27FC236}">
                <a16:creationId xmlns:a16="http://schemas.microsoft.com/office/drawing/2014/main" id="{4298B768-A5EC-6E42-A525-3FB8F0797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33" y="112415"/>
            <a:ext cx="4055184" cy="5618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2219C3B-1BBD-0308-90CC-66C7E37972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240" y="743079"/>
            <a:ext cx="8983436" cy="578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84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05BA87-A573-8ABA-4454-B5357E78CD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591"/>
          <a:stretch/>
        </p:blipFill>
        <p:spPr>
          <a:xfrm>
            <a:off x="632637" y="674278"/>
            <a:ext cx="10926726" cy="5802604"/>
          </a:xfrm>
          <a:prstGeom prst="rect">
            <a:avLst/>
          </a:prstGeom>
        </p:spPr>
      </p:pic>
      <p:sp>
        <p:nvSpPr>
          <p:cNvPr id="18" name="Рамка 17">
            <a:extLst>
              <a:ext uri="{FF2B5EF4-FFF2-40B4-BE49-F238E27FC236}">
                <a16:creationId xmlns:a16="http://schemas.microsoft.com/office/drawing/2014/main" id="{DA09B2F4-8B30-7A43-AA92-68C74BA89FB8}"/>
              </a:ext>
            </a:extLst>
          </p:cNvPr>
          <p:cNvSpPr/>
          <p:nvPr/>
        </p:nvSpPr>
        <p:spPr>
          <a:xfrm>
            <a:off x="128338" y="144379"/>
            <a:ext cx="11903241" cy="6561221"/>
          </a:xfrm>
          <a:prstGeom prst="frame">
            <a:avLst>
              <a:gd name="adj1" fmla="val 2267"/>
            </a:avLst>
          </a:prstGeom>
          <a:gradFill>
            <a:gsLst>
              <a:gs pos="38000">
                <a:srgbClr val="002060"/>
              </a:gs>
              <a:gs pos="2000">
                <a:srgbClr val="C00000"/>
              </a:gs>
              <a:gs pos="84000">
                <a:srgbClr val="002060"/>
              </a:gs>
              <a:gs pos="100000">
                <a:srgbClr val="C0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tx1"/>
              </a:solidFill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63565C48-EE17-0248-9CF6-EBCC5160E573}"/>
              </a:ext>
            </a:extLst>
          </p:cNvPr>
          <p:cNvSpPr/>
          <p:nvPr/>
        </p:nvSpPr>
        <p:spPr>
          <a:xfrm>
            <a:off x="413118" y="144379"/>
            <a:ext cx="4242009" cy="64155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20" name="Рисунок 19" descr="Изображение выглядит как объект&#10;&#10;&#10;&#10;Описание создано автоматически">
            <a:extLst>
              <a:ext uri="{FF2B5EF4-FFF2-40B4-BE49-F238E27FC236}">
                <a16:creationId xmlns:a16="http://schemas.microsoft.com/office/drawing/2014/main" id="{4298B768-A5EC-6E42-A525-3FB8F0797F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33" y="112415"/>
            <a:ext cx="4055184" cy="5618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3BACB19-05A2-0874-D16E-B93DE99EDC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8447" y="785931"/>
            <a:ext cx="1331775" cy="13317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5CF6FB5-BE0F-4621-9CBA-A7349B7BA950}"/>
              </a:ext>
            </a:extLst>
          </p:cNvPr>
          <p:cNvSpPr txBox="1"/>
          <p:nvPr/>
        </p:nvSpPr>
        <p:spPr>
          <a:xfrm>
            <a:off x="413118" y="4819788"/>
            <a:ext cx="6005070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 w="12700">
                  <a:solidFill>
                    <a:srgbClr val="7030A0"/>
                  </a:solidFill>
                </a:ln>
                <a:solidFill>
                  <a:srgbClr val="00FF00"/>
                </a:solidFill>
              </a:rPr>
              <a:t>Видно ученика</a:t>
            </a:r>
            <a:br>
              <a:rPr lang="ru-RU" sz="3200" b="1" dirty="0">
                <a:ln w="12700">
                  <a:solidFill>
                    <a:srgbClr val="7030A0"/>
                  </a:solidFill>
                </a:ln>
                <a:solidFill>
                  <a:srgbClr val="00FF00"/>
                </a:solidFill>
              </a:rPr>
            </a:br>
            <a:r>
              <a:rPr lang="ru-RU" sz="3200" b="1" dirty="0">
                <a:ln w="12700">
                  <a:solidFill>
                    <a:srgbClr val="7030A0"/>
                  </a:solidFill>
                </a:ln>
                <a:solidFill>
                  <a:srgbClr val="00FF00"/>
                </a:solidFill>
              </a:rPr>
              <a:t>Видно рабочее место</a:t>
            </a:r>
          </a:p>
          <a:p>
            <a:pPr algn="ctr"/>
            <a:r>
              <a:rPr lang="ru-RU" sz="3200" b="1" dirty="0">
                <a:ln w="12700">
                  <a:solidFill>
                    <a:srgbClr val="7030A0"/>
                  </a:solidFill>
                </a:ln>
                <a:solidFill>
                  <a:srgbClr val="00FF00"/>
                </a:solidFill>
              </a:rPr>
              <a:t>Видно экран монитора</a:t>
            </a:r>
            <a:endParaRPr lang="en-US" sz="2000" b="1" dirty="0">
              <a:ln w="12700">
                <a:solidFill>
                  <a:srgbClr val="7030A0"/>
                </a:solidFill>
              </a:ln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979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40" y="130778"/>
            <a:ext cx="11906520" cy="65964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E54209E-77BB-257A-7CD8-822D0E054237}"/>
              </a:ext>
            </a:extLst>
          </p:cNvPr>
          <p:cNvSpPr txBox="1"/>
          <p:nvPr/>
        </p:nvSpPr>
        <p:spPr>
          <a:xfrm>
            <a:off x="1634531" y="1280953"/>
            <a:ext cx="89229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atin typeface="Montserrat Alternates Black" panose="00000A00000000000000" pitchFamily="50" charset="-52"/>
              </a:rPr>
              <a:t>Электронный журнал</a:t>
            </a:r>
          </a:p>
          <a:p>
            <a:pPr algn="ctr"/>
            <a:r>
              <a:rPr lang="ru-RU" sz="4000" b="1" dirty="0">
                <a:latin typeface="Montserrat Alternates Black" panose="00000A00000000000000" pitchFamily="50" charset="-52"/>
              </a:rPr>
              <a:t>МШЗД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3AC4ABD-BC41-7E8E-00B1-B83204347F8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76363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555038" y="2495126"/>
            <a:ext cx="3081921" cy="308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736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40" y="130778"/>
            <a:ext cx="11906520" cy="65964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8040" y="2643532"/>
            <a:ext cx="5986201" cy="1173713"/>
          </a:xfrm>
        </p:spPr>
        <p:txBody>
          <a:bodyPr>
            <a:noAutofit/>
          </a:bodyPr>
          <a:lstStyle/>
          <a:p>
            <a:pPr algn="ctr"/>
            <a:br>
              <a:rPr lang="ru-RU" sz="4800" b="1" dirty="0">
                <a:solidFill>
                  <a:srgbClr val="BA0103"/>
                </a:solidFill>
                <a:latin typeface="Montserrat Alternates Black" panose="00000A00000000000000" pitchFamily="50" charset="-52"/>
              </a:rPr>
            </a:br>
            <a:r>
              <a:rPr lang="en-US" sz="4800" b="1" dirty="0">
                <a:solidFill>
                  <a:srgbClr val="BA0103"/>
                </a:solidFill>
                <a:latin typeface="Montserrat Alternates Black" panose="00000A00000000000000" pitchFamily="50" charset="-52"/>
              </a:rPr>
              <a:t>https://isotm.ru/</a:t>
            </a:r>
            <a:br>
              <a:rPr lang="ru-RU" sz="4800" b="1" dirty="0">
                <a:solidFill>
                  <a:srgbClr val="BA0103"/>
                </a:solidFill>
                <a:latin typeface="Montserrat Alternates Black" panose="00000A00000000000000" pitchFamily="50" charset="-52"/>
              </a:rPr>
            </a:br>
            <a:endParaRPr lang="ru-RU" sz="4800" b="1" dirty="0">
              <a:solidFill>
                <a:srgbClr val="BA0103"/>
              </a:solidFill>
              <a:latin typeface="Montserrat Alternates Black" panose="00000A00000000000000" pitchFamily="50" charset="-5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D2A34B-A37B-254C-C1D0-68569F8A6F93}"/>
              </a:ext>
            </a:extLst>
          </p:cNvPr>
          <p:cNvSpPr txBox="1"/>
          <p:nvPr/>
        </p:nvSpPr>
        <p:spPr>
          <a:xfrm>
            <a:off x="1766416" y="1573695"/>
            <a:ext cx="91414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latin typeface="Montserrat Alternates Black" panose="00000A00000000000000" pitchFamily="50" charset="-52"/>
              </a:rPr>
              <a:t>Адрес сайта электронного журнала</a:t>
            </a:r>
            <a:endParaRPr lang="en-US" sz="3200" dirty="0">
              <a:latin typeface="Montserrat Alternates Black" panose="00000A00000000000000" pitchFamily="50" charset="-52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D5F84D-0C2B-6C5C-0431-D1BF1CCC67C0}"/>
              </a:ext>
            </a:extLst>
          </p:cNvPr>
          <p:cNvSpPr/>
          <p:nvPr/>
        </p:nvSpPr>
        <p:spPr>
          <a:xfrm>
            <a:off x="3208040" y="2643532"/>
            <a:ext cx="5986201" cy="117371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139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3">
            <a:extLst>
              <a:ext uri="{FF2B5EF4-FFF2-40B4-BE49-F238E27FC236}">
                <a16:creationId xmlns:a16="http://schemas.microsoft.com/office/drawing/2014/main" id="{0C277D54-0C3F-F817-06F2-E85C8BC2E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40" y="130778"/>
            <a:ext cx="11906520" cy="65964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DDD2E99-1865-434A-5581-49F189519D57}"/>
              </a:ext>
            </a:extLst>
          </p:cNvPr>
          <p:cNvSpPr txBox="1"/>
          <p:nvPr/>
        </p:nvSpPr>
        <p:spPr>
          <a:xfrm>
            <a:off x="1306287" y="2536448"/>
            <a:ext cx="1019978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u="sng" dirty="0">
                <a:solidFill>
                  <a:srgbClr val="BA0103"/>
                </a:solidFill>
                <a:latin typeface="Montserrat Alternates Black" panose="00000A00000000000000" pitchFamily="50" charset="-52"/>
              </a:rPr>
              <a:t>Вход</a:t>
            </a:r>
            <a:r>
              <a:rPr lang="ru-RU" sz="2400" dirty="0">
                <a:latin typeface="Montserrat Alternates Black" panose="00000A00000000000000" pitchFamily="50" charset="-52"/>
              </a:rPr>
              <a:t> в личный кабинет электронного журнала осуществляется </a:t>
            </a:r>
            <a:r>
              <a:rPr lang="ru-RU" sz="2400" u="sng" dirty="0">
                <a:solidFill>
                  <a:srgbClr val="BA0103"/>
                </a:solidFill>
                <a:latin typeface="Montserrat Alternates Black" panose="00000A00000000000000" pitchFamily="50" charset="-52"/>
              </a:rPr>
              <a:t>с помощью логина и пароля.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ru-RU" sz="2400" dirty="0">
              <a:latin typeface="Montserrat Alternates Black" panose="00000A00000000000000" pitchFamily="50" charset="-52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u="sng" dirty="0">
                <a:solidFill>
                  <a:srgbClr val="BA0103"/>
                </a:solidFill>
                <a:latin typeface="Montserrat Alternates Black" panose="00000A00000000000000" pitchFamily="50" charset="-52"/>
              </a:rPr>
              <a:t>При проблемах</a:t>
            </a:r>
            <a:r>
              <a:rPr lang="en-US" sz="2400" u="sng" dirty="0">
                <a:solidFill>
                  <a:srgbClr val="BA0103"/>
                </a:solidFill>
                <a:latin typeface="Montserrat Alternates Black" panose="00000A00000000000000" pitchFamily="50" charset="-52"/>
              </a:rPr>
              <a:t> </a:t>
            </a:r>
            <a:r>
              <a:rPr lang="ru-RU" sz="2400" dirty="0">
                <a:latin typeface="Montserrat Alternates Black" panose="00000A00000000000000" pitchFamily="50" charset="-52"/>
              </a:rPr>
              <a:t>со входом незамедлительно </a:t>
            </a:r>
            <a:r>
              <a:rPr lang="ru-RU" sz="2400" u="sng" dirty="0">
                <a:solidFill>
                  <a:srgbClr val="BA0103"/>
                </a:solidFill>
                <a:latin typeface="Montserrat Alternates Black" panose="00000A00000000000000" pitchFamily="50" charset="-52"/>
              </a:rPr>
              <a:t>обращаться в тех.поддержку.</a:t>
            </a:r>
            <a:endParaRPr lang="en-US" sz="2400" u="sng" dirty="0">
              <a:solidFill>
                <a:srgbClr val="BA0103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1819BA-3C94-51DC-5F26-2FA961B9C9B9}"/>
              </a:ext>
            </a:extLst>
          </p:cNvPr>
          <p:cNvSpPr txBox="1"/>
          <p:nvPr/>
        </p:nvSpPr>
        <p:spPr>
          <a:xfrm>
            <a:off x="3435750" y="1179926"/>
            <a:ext cx="5320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Montserrat Alternates Black" panose="00000A00000000000000" pitchFamily="50" charset="-52"/>
              </a:rPr>
              <a:t>Авторизация</a:t>
            </a:r>
          </a:p>
        </p:txBody>
      </p:sp>
    </p:spTree>
    <p:extLst>
      <p:ext uri="{BB962C8B-B14F-4D97-AF65-F5344CB8AC3E}">
        <p14:creationId xmlns:p14="http://schemas.microsoft.com/office/powerpoint/2010/main" val="3595586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40" y="130778"/>
            <a:ext cx="11906520" cy="65964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E54209E-77BB-257A-7CD8-822D0E054237}"/>
              </a:ext>
            </a:extLst>
          </p:cNvPr>
          <p:cNvSpPr txBox="1"/>
          <p:nvPr/>
        </p:nvSpPr>
        <p:spPr>
          <a:xfrm>
            <a:off x="3435750" y="825663"/>
            <a:ext cx="5320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Montserrat Alternates Black" panose="00000A00000000000000" pitchFamily="50" charset="-52"/>
              </a:rPr>
              <a:t>Интернет-уроки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C967E6DC-4AA5-F11D-8DD0-A50F8502D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2695" y="1722664"/>
            <a:ext cx="9686610" cy="4599430"/>
          </a:xfrm>
        </p:spPr>
        <p:txBody>
          <a:bodyPr>
            <a:noAutofit/>
          </a:bodyPr>
          <a:lstStyle/>
          <a:p>
            <a:r>
              <a:rPr lang="ru-RU" sz="2200" dirty="0">
                <a:latin typeface="Montserrat Alternates Black" panose="00000A00000000000000" pitchFamily="50" charset="-52"/>
              </a:rPr>
              <a:t>1. Занятия проходят</a:t>
            </a:r>
            <a:r>
              <a:rPr lang="en-US" sz="2200" dirty="0">
                <a:latin typeface="Montserrat Alternates Black" panose="00000A00000000000000" pitchFamily="50" charset="-52"/>
              </a:rPr>
              <a:t> </a:t>
            </a:r>
            <a:r>
              <a:rPr lang="ru-RU" sz="2200" u="sng" dirty="0">
                <a:solidFill>
                  <a:srgbClr val="BA0103"/>
                </a:solidFill>
                <a:latin typeface="Montserrat Alternates Black" panose="00000A00000000000000" pitchFamily="50" charset="-52"/>
              </a:rPr>
              <a:t>на платформе сервиса </a:t>
            </a:r>
            <a:r>
              <a:rPr lang="en-US" sz="2200" u="sng" dirty="0">
                <a:solidFill>
                  <a:srgbClr val="BA0103"/>
                </a:solidFill>
                <a:latin typeface="Montserrat Alternates Black" panose="00000A00000000000000" pitchFamily="50" charset="-52"/>
              </a:rPr>
              <a:t>Zoom.</a:t>
            </a:r>
            <a:br>
              <a:rPr lang="ru-RU" sz="2200" u="sng" dirty="0">
                <a:solidFill>
                  <a:srgbClr val="BA0103"/>
                </a:solidFill>
                <a:latin typeface="Montserrat Alternates Black" panose="00000A00000000000000" pitchFamily="50" charset="-52"/>
              </a:rPr>
            </a:br>
            <a:br>
              <a:rPr lang="ru-RU" sz="2200" u="sng" dirty="0">
                <a:solidFill>
                  <a:srgbClr val="BA0103"/>
                </a:solidFill>
                <a:latin typeface="Montserrat Alternates Black" panose="00000A00000000000000" pitchFamily="50" charset="-52"/>
              </a:rPr>
            </a:br>
            <a:r>
              <a:rPr lang="ru-RU" sz="2200" dirty="0">
                <a:latin typeface="Montserrat Alternates Black" panose="00000A00000000000000" pitchFamily="50" charset="-52"/>
              </a:rPr>
              <a:t>2. МШЗД </a:t>
            </a:r>
            <a:r>
              <a:rPr lang="ru-RU" sz="2200" u="sng" dirty="0">
                <a:solidFill>
                  <a:srgbClr val="BA0103"/>
                </a:solidFill>
                <a:latin typeface="Montserrat Alternates Black" panose="00000A00000000000000" pitchFamily="50" charset="-52"/>
              </a:rPr>
              <a:t>НЕ осуществляет и НЕ предоставляет</a:t>
            </a:r>
            <a:br>
              <a:rPr lang="ru-RU" sz="2200" u="sng" dirty="0">
                <a:solidFill>
                  <a:srgbClr val="BA0103"/>
                </a:solidFill>
                <a:latin typeface="Montserrat Alternates Black" panose="00000A00000000000000" pitchFamily="50" charset="-52"/>
              </a:rPr>
            </a:br>
            <a:r>
              <a:rPr lang="ru-RU" sz="2200" u="sng" dirty="0">
                <a:solidFill>
                  <a:srgbClr val="BA0103"/>
                </a:solidFill>
                <a:latin typeface="Montserrat Alternates Black" panose="00000A00000000000000" pitchFamily="50" charset="-52"/>
              </a:rPr>
              <a:t>запись интернет-уроков.</a:t>
            </a:r>
            <a:br>
              <a:rPr lang="ru-RU" sz="2200" u="sng" dirty="0">
                <a:latin typeface="Montserrat Alternates Black" panose="00000A00000000000000" pitchFamily="50" charset="-52"/>
              </a:rPr>
            </a:br>
            <a:br>
              <a:rPr lang="ru-RU" sz="2200" dirty="0">
                <a:latin typeface="Montserrat Alternates Black" panose="00000A00000000000000" pitchFamily="50" charset="-52"/>
              </a:rPr>
            </a:br>
            <a:r>
              <a:rPr lang="ru-RU" sz="2200" dirty="0">
                <a:latin typeface="Montserrat Alternates Black" panose="00000A00000000000000" pitchFamily="50" charset="-52"/>
              </a:rPr>
              <a:t>3. </a:t>
            </a:r>
            <a:r>
              <a:rPr lang="ru-RU" sz="2200" u="sng" dirty="0">
                <a:solidFill>
                  <a:srgbClr val="BA0103"/>
                </a:solidFill>
                <a:latin typeface="Montserrat Alternates Black" panose="00000A00000000000000" pitchFamily="50" charset="-52"/>
              </a:rPr>
              <a:t>Обязательное наличие</a:t>
            </a:r>
            <a:r>
              <a:rPr lang="en-US" sz="2200" u="sng" dirty="0">
                <a:solidFill>
                  <a:srgbClr val="BA0103"/>
                </a:solidFill>
                <a:latin typeface="Montserrat Alternates Black" panose="00000A00000000000000" pitchFamily="50" charset="-52"/>
              </a:rPr>
              <a:t> </a:t>
            </a:r>
            <a:r>
              <a:rPr lang="ru-RU" sz="2200" dirty="0">
                <a:latin typeface="Montserrat Alternates Black" panose="00000A00000000000000" pitchFamily="50" charset="-52"/>
              </a:rPr>
              <a:t>работающих камеры и микрофона.</a:t>
            </a:r>
            <a:br>
              <a:rPr lang="ru-RU" sz="2200" dirty="0">
                <a:latin typeface="Montserrat Alternates Black" panose="00000A00000000000000" pitchFamily="50" charset="-52"/>
              </a:rPr>
            </a:br>
            <a:br>
              <a:rPr lang="ru-RU" sz="2200" dirty="0">
                <a:latin typeface="Montserrat Alternates Black" panose="00000A00000000000000" pitchFamily="50" charset="-52"/>
              </a:rPr>
            </a:br>
            <a:r>
              <a:rPr lang="ru-RU" sz="2200" dirty="0">
                <a:latin typeface="Montserrat Alternates Black" panose="00000A00000000000000" pitchFamily="50" charset="-52"/>
              </a:rPr>
              <a:t>4. </a:t>
            </a:r>
            <a:r>
              <a:rPr lang="ru-RU" sz="2200" u="sng" dirty="0">
                <a:solidFill>
                  <a:srgbClr val="BA0103"/>
                </a:solidFill>
                <a:latin typeface="Montserrat Alternates Black" panose="00000A00000000000000" pitchFamily="50" charset="-52"/>
              </a:rPr>
              <a:t>Обязательное соблюдение правил</a:t>
            </a:r>
            <a:br>
              <a:rPr lang="ru-RU" sz="2200" dirty="0">
                <a:latin typeface="Montserrat Alternates Black" panose="00000A00000000000000" pitchFamily="50" charset="-52"/>
              </a:rPr>
            </a:br>
            <a:r>
              <a:rPr lang="ru-RU" sz="2200" dirty="0">
                <a:latin typeface="Montserrat Alternates Black" panose="00000A00000000000000" pitchFamily="50" charset="-52"/>
              </a:rPr>
              <a:t>сетевого этикета и </a:t>
            </a:r>
            <a:r>
              <a:rPr lang="ru-RU" sz="2200" dirty="0">
                <a:solidFill>
                  <a:srgbClr val="000000"/>
                </a:solidFill>
                <a:latin typeface="Montserrat Alternates Black" panose="00000A00000000000000" pitchFamily="50" charset="-52"/>
              </a:rPr>
              <a:t>морально-этических норм.</a:t>
            </a:r>
            <a:br>
              <a:rPr lang="ru-RU" sz="2200" dirty="0">
                <a:solidFill>
                  <a:srgbClr val="000000"/>
                </a:solidFill>
                <a:latin typeface="Montserrat Alternates Black" panose="00000A00000000000000" pitchFamily="50" charset="-52"/>
              </a:rPr>
            </a:br>
            <a:br>
              <a:rPr lang="ru-RU" sz="2200" dirty="0">
                <a:latin typeface="Montserrat Alternates Black" panose="00000A00000000000000" pitchFamily="50" charset="-52"/>
              </a:rPr>
            </a:br>
            <a:r>
              <a:rPr lang="ru-RU" sz="2200" dirty="0">
                <a:latin typeface="Montserrat Alternates Black" panose="00000A00000000000000" pitchFamily="50" charset="-52"/>
              </a:rPr>
              <a:t>4. Переход в группу с другим расписанием</a:t>
            </a:r>
            <a:br>
              <a:rPr lang="ru-RU" sz="2200" dirty="0">
                <a:latin typeface="Montserrat Alternates Black" panose="00000A00000000000000" pitchFamily="50" charset="-52"/>
              </a:rPr>
            </a:br>
            <a:r>
              <a:rPr lang="ru-RU" sz="2200" u="sng" dirty="0">
                <a:solidFill>
                  <a:srgbClr val="BA0103"/>
                </a:solidFill>
                <a:latin typeface="Montserrat Alternates Black" panose="00000A00000000000000" pitchFamily="50" charset="-52"/>
              </a:rPr>
              <a:t>только по всем предметам.</a:t>
            </a:r>
          </a:p>
        </p:txBody>
      </p:sp>
    </p:spTree>
    <p:extLst>
      <p:ext uri="{BB962C8B-B14F-4D97-AF65-F5344CB8AC3E}">
        <p14:creationId xmlns:p14="http://schemas.microsoft.com/office/powerpoint/2010/main" val="16505835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579</Words>
  <Application>Microsoft Office PowerPoint</Application>
  <PresentationFormat>Widescreen</PresentationFormat>
  <Paragraphs>70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Montserrat Alternates Black</vt:lpstr>
      <vt:lpstr>Montserrat Black</vt:lpstr>
      <vt:lpstr>Roboto</vt:lpstr>
      <vt:lpstr>Verdana</vt:lpstr>
      <vt:lpstr>Wingdings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https://isotm.ru/ </vt:lpstr>
      <vt:lpstr>PowerPoint Presentation</vt:lpstr>
      <vt:lpstr>1. Занятия проходят на платформе сервиса Zoom.  2. МШЗД НЕ осуществляет и НЕ предоставляет запись интернет-уроков.  3. Обязательное наличие работающих камеры и микрофона.  4. Обязательное соблюдение правил сетевого этикета и морально-этических норм.  4. Переход в группу с другим расписанием только по всем предметам.</vt:lpstr>
      <vt:lpstr>PowerPoint Presentation</vt:lpstr>
      <vt:lpstr>PowerPoint Presentation</vt:lpstr>
      <vt:lpstr>1. Составляется к последней неделе Августа.  2. Возможны изменения в первые две учебные недели.  3. Переход в группу с другим расписанием только до 20 октября (по запросу и при наличии свободных мест).  4. Переход в группу с другим расписанием только по всем предметам.</vt:lpstr>
      <vt:lpstr>PowerPoint Presentation</vt:lpstr>
      <vt:lpstr>PowerPoint Presentation</vt:lpstr>
      <vt:lpstr>PowerPoint Presentation</vt:lpstr>
      <vt:lpstr>PowerPoint Presentation</vt:lpstr>
      <vt:lpstr>Контакты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Simon Asachov</cp:lastModifiedBy>
  <cp:revision>4</cp:revision>
  <dcterms:modified xsi:type="dcterms:W3CDTF">2023-08-23T06:54:57Z</dcterms:modified>
</cp:coreProperties>
</file>