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34" r:id="rId2"/>
    <p:sldId id="297" r:id="rId3"/>
    <p:sldId id="299" r:id="rId4"/>
    <p:sldId id="301" r:id="rId5"/>
    <p:sldId id="333" r:id="rId6"/>
    <p:sldId id="317" r:id="rId7"/>
    <p:sldId id="298" r:id="rId8"/>
    <p:sldId id="325" r:id="rId9"/>
    <p:sldId id="326" r:id="rId10"/>
    <p:sldId id="264" r:id="rId11"/>
    <p:sldId id="318" r:id="rId12"/>
    <p:sldId id="316" r:id="rId13"/>
    <p:sldId id="324" r:id="rId14"/>
    <p:sldId id="295" r:id="rId15"/>
    <p:sldId id="296" r:id="rId16"/>
    <p:sldId id="305" r:id="rId17"/>
    <p:sldId id="327" r:id="rId18"/>
    <p:sldId id="306" r:id="rId19"/>
    <p:sldId id="328" r:id="rId20"/>
    <p:sldId id="307" r:id="rId21"/>
    <p:sldId id="308" r:id="rId22"/>
    <p:sldId id="311" r:id="rId23"/>
    <p:sldId id="309" r:id="rId24"/>
    <p:sldId id="330" r:id="rId25"/>
    <p:sldId id="331" r:id="rId26"/>
    <p:sldId id="323" r:id="rId27"/>
    <p:sldId id="319" r:id="rId28"/>
    <p:sldId id="320" r:id="rId29"/>
    <p:sldId id="321" r:id="rId30"/>
    <p:sldId id="322" r:id="rId31"/>
    <p:sldId id="300" r:id="rId32"/>
    <p:sldId id="312" r:id="rId33"/>
    <p:sldId id="329" r:id="rId34"/>
    <p:sldId id="335" r:id="rId35"/>
    <p:sldId id="315" r:id="rId36"/>
    <p:sldId id="332" r:id="rId37"/>
    <p:sldId id="27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1F8E-4F01-9C41-B127-7BB6BD4E42DF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F714A-6290-E040-BC67-7B403D629F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F714A-6290-E040-BC67-7B403D629F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9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27CD9-5C3F-4D0F-B3A4-778F6025CA0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6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9B768-342E-F642-91C0-87A6A1A60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B708C4-66BC-AF4B-AE5C-9F014058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9019C7-D04D-244F-9A18-5678FC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FB5C3-4B99-0D4C-9F71-BC84E0DF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E68E5-FEDB-154E-81B4-E2DCA00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F6084-696D-D947-B22B-0C048D31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19B7BA-427A-124A-871B-9CA9E5AE4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726471-4FC9-6F49-979E-EDC210E5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179A2-5225-844F-A793-442736BF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8A4F3-CA6D-5143-BFBD-150A2DCC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3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E4F30D-6785-7147-83B0-114E9FCFA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58C86-6B8C-2A46-BCB3-15E2B5565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AA145-891B-4042-96F1-8A70B6A6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AAFB32-7AC4-FC48-A48F-C304D1F4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C3DEC-D1E0-424C-B427-C24CD6BD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21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B4231-B149-564C-8D6F-7965FE58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086FA-153E-0041-932F-6F3127CB1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50DE1-E17D-2B4C-8D5A-39671734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46F36-2FFB-B145-A582-431F4456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4C10C-8056-6045-8464-3452E64C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9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6373F-8590-3D47-96C4-082094FA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9C32D-87DE-9C4A-AC08-10305AE2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C5E214-1C97-C340-8359-BB4555F0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1A30FC-1A2D-FA41-89F9-2FC91047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A5BCF-D514-674D-9980-D693B8A7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A1DD-64D8-A943-A5C5-8FD20E91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E1077-0615-EC4E-AE22-185C65055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73B7D3-7A84-8B45-8545-B53B21EBA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62407B-8480-3340-A3F3-CE2F281CE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2B41D-4056-4241-BDB0-1735272C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016DF-83A1-4D43-9E81-3153BD9F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ED691-D826-8241-8524-A5252D450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790C4E-F5AD-0840-9E27-2F37E1133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31AB56-0DAC-FD41-A379-FE31EE0A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DCE849-58ED-E64F-8B9C-5C6F959DB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43BCE8-A273-464E-B160-63007D1DE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543B75-043F-6F47-A589-483F7E8D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FFE2686-7F65-184C-AC1C-7508F842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AC70BB-115D-5F40-89EE-1A943EF8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3895A-7489-4341-B4F1-201EBB3F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2D871FC-15EF-004E-89A8-418C29C66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45CEF6-2682-2746-8835-FCBBA3E2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B4A1B-7AED-3740-B9B0-5BBE3060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9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B5600D-D169-7640-B252-BF6B623A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6E45A7-984A-4A4C-A4DC-40D8EFA3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643FB-A63C-A645-9BEC-B332621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60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18438-F9A2-624F-AB9D-9872F72A6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72D8C-0AF8-444F-A935-1CC9F1321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232C07-8FF4-3B46-AAB6-24DAEC2E1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A4D78-59E7-7F42-AF85-7A03E124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CE44C-79F4-3941-91FA-63846F73C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3E2F5-2E38-F843-8B2B-7B389BB7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1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D6227-1157-3446-96D4-193B50D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C06506-9025-5A43-93A9-55BFA0B97A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F546E0-6F3F-254E-9CD8-9783CB876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2EF0B-65EC-CC4F-B113-7CCCBC26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73AAB1-0B79-BF48-A684-A025E7D8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71510-00EE-C64F-A643-FF87E42D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93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61C06-891E-9A46-A765-1A38E9C7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6B24F-F921-104F-9408-2ACEFCD0B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05E85-BC26-8446-88DF-673AB8A2A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663A-0B6B-E348-8D80-79012F91F5C5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4A253-9178-0643-9D7A-661949FC7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7C9A7-CCE5-1C47-B42B-C27FE2BC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2631-CC18-324E-B0E4-B301EE6B95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planning/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tant.isotm.ru/students/test-pap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tant.isotm.ru/students/textbook-list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cko.ru/pages/monitoring_and_diagnostic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webinar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tant.isotm.ru/students/planning/" TargetMode="External"/><Relationship Id="rId4" Type="http://schemas.openxmlformats.org/officeDocument/2006/relationships/hyperlink" Target="https://distant.isotm.ru/downloads/ZOOM_instruction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stant.isotm.ru/gia-vpr/gia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sotm.ru/" TargetMode="External"/><Relationship Id="rId2" Type="http://schemas.openxmlformats.org/officeDocument/2006/relationships/hyperlink" Target="https://distant.isotm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cko.ru/pages/monitoring_and_diagnostic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" TargetMode="External"/><Relationship Id="rId7" Type="http://schemas.openxmlformats.org/officeDocument/2006/relationships/hyperlink" Target="http://linhchi.sit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zatsepina@schooloftomorrow.ru" TargetMode="External"/><Relationship Id="rId5" Type="http://schemas.openxmlformats.org/officeDocument/2006/relationships/hyperlink" Target="mailto:asachov@schooloftomorrow.ru" TargetMode="External"/><Relationship Id="rId4" Type="http://schemas.openxmlformats.org/officeDocument/2006/relationships/hyperlink" Target="mailto:isotm.distant@gmail.co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tant.isotm.ru/students/syllabu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otm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sotm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ot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616"/>
            <a:ext cx="12224045" cy="6875616"/>
          </a:xfrm>
        </p:spPr>
      </p:pic>
    </p:spTree>
    <p:extLst>
      <p:ext uri="{BB962C8B-B14F-4D97-AF65-F5344CB8AC3E}">
        <p14:creationId xmlns:p14="http://schemas.microsoft.com/office/powerpoint/2010/main" val="1026881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557" y="2435043"/>
            <a:ext cx="3779039" cy="3487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5C34B-38F3-4043-A8BE-37360FC6C288}"/>
              </a:ext>
            </a:extLst>
          </p:cNvPr>
          <p:cNvSpPr txBox="1"/>
          <p:nvPr/>
        </p:nvSpPr>
        <p:spPr>
          <a:xfrm>
            <a:off x="4308056" y="673021"/>
            <a:ext cx="570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Тематическое планирование создано с учётом аттестационных периодов.</a:t>
            </a:r>
          </a:p>
          <a:p>
            <a:r>
              <a:rPr lang="en-US" sz="2400" dirty="0">
                <a:solidFill>
                  <a:srgbClr val="C00000"/>
                </a:solidFill>
                <a:hlinkClick r:id="rId3"/>
              </a:rPr>
              <a:t>https://distant.isotm.ru/students/planning/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3EB327-37AC-3543-8F67-C4BCA69AF0CD}"/>
              </a:ext>
            </a:extLst>
          </p:cNvPr>
          <p:cNvSpPr txBox="1"/>
          <p:nvPr/>
        </p:nvSpPr>
        <p:spPr>
          <a:xfrm>
            <a:off x="445233" y="4422957"/>
            <a:ext cx="74134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ВСЕГО  </a:t>
            </a:r>
          </a:p>
          <a:p>
            <a:r>
              <a:rPr lang="ru-RU" sz="5400" b="1" dirty="0">
                <a:solidFill>
                  <a:srgbClr val="002060"/>
                </a:solidFill>
              </a:rPr>
              <a:t>КОНТРОЛЬНЫЕ РАБОТЫ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53E28A-4A48-994F-8754-59BB1533E67A}"/>
              </a:ext>
            </a:extLst>
          </p:cNvPr>
          <p:cNvSpPr txBox="1"/>
          <p:nvPr/>
        </p:nvSpPr>
        <p:spPr>
          <a:xfrm>
            <a:off x="5351044" y="1929725"/>
            <a:ext cx="616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Контрольные работы включают ТОЛЬКО темы, отражённые в ТЕМАТИЧЕСКОМ ПЛАНИРОВАНИИ.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7549C3-0F32-0E47-80F3-D775CE8A392A}"/>
              </a:ext>
            </a:extLst>
          </p:cNvPr>
          <p:cNvSpPr txBox="1"/>
          <p:nvPr/>
        </p:nvSpPr>
        <p:spPr>
          <a:xfrm>
            <a:off x="7335551" y="3299572"/>
            <a:ext cx="394095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Аттестационные периоды: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№1 / сентябрь – октябрь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№2 / ноябрь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№3 / декабрь – январь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К/р №4 / февраль - апрель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18" name="Рамка 17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20" name="Рисунок 19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63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89BBAA-A569-9949-8DA4-47E8B88D2A58}"/>
              </a:ext>
            </a:extLst>
          </p:cNvPr>
          <p:cNvSpPr/>
          <p:nvPr/>
        </p:nvSpPr>
        <p:spPr>
          <a:xfrm>
            <a:off x="5168066" y="149714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10 число месяца: Загрузка работ учащимися 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Классные руководители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информируют учеников через личный кабинет (новости).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352860" y="4068399"/>
            <a:ext cx="3795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ПРОВЕРКА 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КОНТРОЛЬНЫХ РАБОТ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A665BA-2C04-934D-895C-010FEEBEE373}"/>
              </a:ext>
            </a:extLst>
          </p:cNvPr>
          <p:cNvSpPr/>
          <p:nvPr/>
        </p:nvSpPr>
        <p:spPr>
          <a:xfrm>
            <a:off x="5203997" y="3316539"/>
            <a:ext cx="656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число месяца (после 18:00)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/>
              <a:t>Куратор</a:t>
            </a:r>
            <a:r>
              <a:rPr lang="ru-RU" dirty="0"/>
              <a:t> формирует список учащихся, чьих работ нет на сайте, система выставляет «1».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3D8F5C-D5C2-1540-9FB8-9BEAEDF0D0DE}"/>
              </a:ext>
            </a:extLst>
          </p:cNvPr>
          <p:cNvSpPr/>
          <p:nvPr/>
        </p:nvSpPr>
        <p:spPr>
          <a:xfrm>
            <a:off x="5203997" y="5345572"/>
            <a:ext cx="655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– 25 число месяца </a:t>
            </a:r>
          </a:p>
          <a:p>
            <a:pPr algn="just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проверяют работы и выставляют оценки.</a:t>
            </a:r>
          </a:p>
          <a:p>
            <a:pPr algn="just"/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Повествование контур">
            <a:extLst>
              <a:ext uri="{FF2B5EF4-FFF2-40B4-BE49-F238E27FC236}">
                <a16:creationId xmlns:a16="http://schemas.microsoft.com/office/drawing/2014/main" id="{2B084FEF-6690-C7E0-3372-6D63244C9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010" y="1102739"/>
            <a:ext cx="2322250" cy="2322250"/>
          </a:xfrm>
          <a:prstGeom prst="rect">
            <a:avLst/>
          </a:prstGeom>
        </p:spPr>
      </p:pic>
      <p:pic>
        <p:nvPicPr>
          <p:cNvPr id="3" name="Рисунок 2" descr="Значок 1 со сплошной заливкой">
            <a:extLst>
              <a:ext uri="{FF2B5EF4-FFF2-40B4-BE49-F238E27FC236}">
                <a16:creationId xmlns:a16="http://schemas.microsoft.com/office/drawing/2014/main" id="{1AC7FD04-47E1-98B0-F858-CD39930F2A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0697" y="1469795"/>
            <a:ext cx="957369" cy="957369"/>
          </a:xfrm>
          <a:prstGeom prst="rect">
            <a:avLst/>
          </a:prstGeom>
        </p:spPr>
      </p:pic>
      <p:pic>
        <p:nvPicPr>
          <p:cNvPr id="5" name="Рисунок 4" descr="Значок со сплошной заливкой">
            <a:extLst>
              <a:ext uri="{FF2B5EF4-FFF2-40B4-BE49-F238E27FC236}">
                <a16:creationId xmlns:a16="http://schemas.microsoft.com/office/drawing/2014/main" id="{82D3441D-46A8-70CB-A28B-C60ABF4208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44736" y="3181387"/>
            <a:ext cx="923330" cy="923330"/>
          </a:xfrm>
          <a:prstGeom prst="rect">
            <a:avLst/>
          </a:prstGeom>
        </p:spPr>
      </p:pic>
      <p:pic>
        <p:nvPicPr>
          <p:cNvPr id="6" name="Рисунок 5" descr="Значок 3 со сплошной заливкой">
            <a:extLst>
              <a:ext uri="{FF2B5EF4-FFF2-40B4-BE49-F238E27FC236}">
                <a16:creationId xmlns:a16="http://schemas.microsoft.com/office/drawing/2014/main" id="{174D3061-478C-3538-6370-2AC663C33C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0667" y="5118295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94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Сроки загрузки и проверки контрольных работ</a:t>
            </a:r>
            <a:br>
              <a:rPr lang="ru-RU" sz="3200" b="1" dirty="0"/>
            </a:br>
            <a:r>
              <a:rPr lang="en-US" sz="3200" b="1" dirty="0">
                <a:hlinkClick r:id="rId2"/>
              </a:rPr>
              <a:t>https://distant.isotm.ru/students/test-papers/</a:t>
            </a:r>
            <a:r>
              <a:rPr lang="ru-RU" sz="3200" b="1" dirty="0"/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40FBDF32-AB2C-DCAF-AC29-E03097774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7779" y="2476671"/>
            <a:ext cx="11176441" cy="3050672"/>
          </a:xfrm>
        </p:spPr>
      </p:pic>
    </p:spTree>
    <p:extLst>
      <p:ext uri="{BB962C8B-B14F-4D97-AF65-F5344CB8AC3E}">
        <p14:creationId xmlns:p14="http://schemas.microsoft.com/office/powerpoint/2010/main" val="236902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89BBAA-A569-9949-8DA4-47E8B88D2A58}"/>
              </a:ext>
            </a:extLst>
          </p:cNvPr>
          <p:cNvSpPr/>
          <p:nvPr/>
        </p:nvSpPr>
        <p:spPr>
          <a:xfrm>
            <a:off x="5115496" y="5344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10 число месяца: Загрузка работ учащимися 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Классные руководители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информируют учеников через личный кабинет (новости).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352860" y="4068399"/>
            <a:ext cx="37950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ПРОВЕРКА  </a:t>
            </a:r>
          </a:p>
          <a:p>
            <a:r>
              <a:rPr lang="ru-RU" sz="4000" b="1" dirty="0">
                <a:solidFill>
                  <a:srgbClr val="002060"/>
                </a:solidFill>
              </a:rPr>
              <a:t>КОНТРОЛЬНЫХ РАБОТ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A665BA-2C04-934D-895C-010FEEBEE373}"/>
              </a:ext>
            </a:extLst>
          </p:cNvPr>
          <p:cNvSpPr/>
          <p:nvPr/>
        </p:nvSpPr>
        <p:spPr>
          <a:xfrm>
            <a:off x="5060229" y="1679676"/>
            <a:ext cx="656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число месяца (после 18:00)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/>
              <a:t>Куратор</a:t>
            </a:r>
            <a:r>
              <a:rPr lang="ru-RU" dirty="0"/>
              <a:t> формирует список учащихся, чьих работ нет на сайте, система выставляет «1».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83D8F5C-D5C2-1540-9FB8-9BEAEDF0D0DE}"/>
              </a:ext>
            </a:extLst>
          </p:cNvPr>
          <p:cNvSpPr/>
          <p:nvPr/>
        </p:nvSpPr>
        <p:spPr>
          <a:xfrm>
            <a:off x="5203997" y="5345572"/>
            <a:ext cx="6551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– 25 число месяца </a:t>
            </a:r>
          </a:p>
          <a:p>
            <a:pPr algn="just"/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проверяют работы и выставляют оценки.</a:t>
            </a:r>
          </a:p>
          <a:p>
            <a:pPr algn="just"/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7CD997-307E-BB44-8ACA-B3E12CCC0E1A}"/>
              </a:ext>
            </a:extLst>
          </p:cNvPr>
          <p:cNvSpPr txBox="1"/>
          <p:nvPr/>
        </p:nvSpPr>
        <p:spPr>
          <a:xfrm>
            <a:off x="3939183" y="2627953"/>
            <a:ext cx="74153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причина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уважительная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(есть справка): работа учащегося загружается через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тех.поддержку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которая информирует учителя о необходимости проверить работу и выставить оценку. Учитель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заменяет «1» на заслуженную оценку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(2,3, 4 или 5).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причина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неуважительная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ученик выполняет работу «Пересдача».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«Единица» остается.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Дополнительно к «1» учитель выставляет оценку за работу (2,3,4 или 5). Срок исполнения –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 окончания периода пересдачи.</a:t>
            </a:r>
          </a:p>
        </p:txBody>
      </p:sp>
      <p:pic>
        <p:nvPicPr>
          <p:cNvPr id="2" name="Рисунок 1" descr="Повествование контур">
            <a:extLst>
              <a:ext uri="{FF2B5EF4-FFF2-40B4-BE49-F238E27FC236}">
                <a16:creationId xmlns:a16="http://schemas.microsoft.com/office/drawing/2014/main" id="{2E9F9262-4FF8-CF25-119B-E42121DB8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010" y="1102739"/>
            <a:ext cx="2322250" cy="2322250"/>
          </a:xfrm>
          <a:prstGeom prst="rect">
            <a:avLst/>
          </a:prstGeom>
        </p:spPr>
      </p:pic>
      <p:pic>
        <p:nvPicPr>
          <p:cNvPr id="3" name="Рисунок 2" descr="Значок 1 со сплошной заливкой">
            <a:extLst>
              <a:ext uri="{FF2B5EF4-FFF2-40B4-BE49-F238E27FC236}">
                <a16:creationId xmlns:a16="http://schemas.microsoft.com/office/drawing/2014/main" id="{2A273608-7742-E2BA-BC79-8BD3499271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8499" y="471677"/>
            <a:ext cx="957369" cy="957369"/>
          </a:xfrm>
          <a:prstGeom prst="rect">
            <a:avLst/>
          </a:prstGeom>
        </p:spPr>
      </p:pic>
      <p:pic>
        <p:nvPicPr>
          <p:cNvPr id="5" name="Рисунок 4" descr="Значок со сплошной заливкой">
            <a:extLst>
              <a:ext uri="{FF2B5EF4-FFF2-40B4-BE49-F238E27FC236}">
                <a16:creationId xmlns:a16="http://schemas.microsoft.com/office/drawing/2014/main" id="{5436A333-78E0-6B52-C635-A0EAFC8CE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2538" y="1583896"/>
            <a:ext cx="923330" cy="923330"/>
          </a:xfrm>
          <a:prstGeom prst="rect">
            <a:avLst/>
          </a:prstGeom>
        </p:spPr>
      </p:pic>
      <p:pic>
        <p:nvPicPr>
          <p:cNvPr id="6" name="Рисунок 5" descr="Значок 3 со сплошной заливкой">
            <a:extLst>
              <a:ext uri="{FF2B5EF4-FFF2-40B4-BE49-F238E27FC236}">
                <a16:creationId xmlns:a16="http://schemas.microsoft.com/office/drawing/2014/main" id="{E2A7E60F-EB94-CA7A-6939-9B4FF5A1B9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80667" y="5245240"/>
            <a:ext cx="923330" cy="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5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битое сердце со сплошной заливкой">
            <a:extLst>
              <a:ext uri="{FF2B5EF4-FFF2-40B4-BE49-F238E27FC236}">
                <a16:creationId xmlns:a16="http://schemas.microsoft.com/office/drawing/2014/main" id="{BAD51B0F-718B-DA93-BEA6-A86C69EEA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625" y="785931"/>
            <a:ext cx="4122068" cy="4122068"/>
          </a:xfrm>
          <a:prstGeom prst="rect">
            <a:avLst/>
          </a:prstGeom>
        </p:spPr>
      </p:pic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1343085" y="3762995"/>
            <a:ext cx="2509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</a:rPr>
              <a:t>ПЕРЕСДАЧА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0946A5-5483-E34A-BFA2-1DC688F81FA9}"/>
              </a:ext>
            </a:extLst>
          </p:cNvPr>
          <p:cNvSpPr/>
          <p:nvPr/>
        </p:nvSpPr>
        <p:spPr>
          <a:xfrm>
            <a:off x="5034136" y="1347497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«Пересдача»</a:t>
            </a:r>
            <a:endParaRPr lang="ru-RU" sz="2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Родители/ученики должны отслеживать отметки за контрольные работы!</a:t>
            </a:r>
          </a:p>
          <a:p>
            <a:pPr algn="just"/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получении «2» учащийся информируется через личный кабинет учителем-предметником. На сайт загружается работа (2 вариант). Ученик должен выполнить работу в чётко определённые сроки (см.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action="ppaction://hlinksldjump"/>
              </a:rPr>
              <a:t>слайд 11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947754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мление со сплошной заливкой">
            <a:extLst>
              <a:ext uri="{FF2B5EF4-FFF2-40B4-BE49-F238E27FC236}">
                <a16:creationId xmlns:a16="http://schemas.microsoft.com/office/drawing/2014/main" id="{2F66B1CC-816B-6B91-CA24-CF6DC227F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0237" y="1904799"/>
            <a:ext cx="3040380" cy="3040380"/>
          </a:xfrm>
          <a:prstGeom prst="rect">
            <a:avLst/>
          </a:prstGeom>
        </p:spPr>
      </p:pic>
      <p:sp>
        <p:nvSpPr>
          <p:cNvPr id="10" name="Рамка 9">
            <a:extLst>
              <a:ext uri="{FF2B5EF4-FFF2-40B4-BE49-F238E27FC236}">
                <a16:creationId xmlns:a16="http://schemas.microsoft.com/office/drawing/2014/main" id="{12282CA5-54BB-8140-B5A4-4FF93D81472F}"/>
              </a:ext>
            </a:extLst>
          </p:cNvPr>
          <p:cNvSpPr/>
          <p:nvPr/>
        </p:nvSpPr>
        <p:spPr>
          <a:xfrm>
            <a:off x="128338" y="144379"/>
            <a:ext cx="11903241" cy="6561221"/>
          </a:xfrm>
          <a:prstGeom prst="frame">
            <a:avLst>
              <a:gd name="adj1" fmla="val 2267"/>
            </a:avLst>
          </a:prstGeom>
          <a:gradFill>
            <a:gsLst>
              <a:gs pos="38000">
                <a:srgbClr val="002060"/>
              </a:gs>
              <a:gs pos="2000">
                <a:srgbClr val="C00000"/>
              </a:gs>
              <a:gs pos="84000">
                <a:srgbClr val="002060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0993CB-06DD-B343-87FC-B36DDC5973AE}"/>
              </a:ext>
            </a:extLst>
          </p:cNvPr>
          <p:cNvSpPr/>
          <p:nvPr/>
        </p:nvSpPr>
        <p:spPr>
          <a:xfrm>
            <a:off x="413118" y="144379"/>
            <a:ext cx="4242009" cy="6415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 descr="Изображение выглядит как объект&#10;&#10;&#10;&#10;Описание создано автоматически">
            <a:extLst>
              <a:ext uri="{FF2B5EF4-FFF2-40B4-BE49-F238E27FC236}">
                <a16:creationId xmlns:a16="http://schemas.microsoft.com/office/drawing/2014/main" id="{5B3C6251-AEEA-494A-A639-6BBA7EF25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33" y="112415"/>
            <a:ext cx="4055184" cy="5618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E8DD4-89BC-E048-8532-DBFD97597E0E}"/>
              </a:ext>
            </a:extLst>
          </p:cNvPr>
          <p:cNvSpPr txBox="1"/>
          <p:nvPr/>
        </p:nvSpPr>
        <p:spPr>
          <a:xfrm>
            <a:off x="128338" y="4037365"/>
            <a:ext cx="438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002060"/>
                </a:solidFill>
              </a:rPr>
              <a:t>ВАЖНОЕ ДОПОЛНЕНИЕ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659EC1B-F66B-A24D-9E0F-B49C5B91DCF2}"/>
              </a:ext>
            </a:extLst>
          </p:cNvPr>
          <p:cNvSpPr/>
          <p:nvPr/>
        </p:nvSpPr>
        <p:spPr>
          <a:xfrm>
            <a:off x="4833852" y="1741668"/>
            <a:ext cx="6623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учитель – предметник выявляет работу, которую списали:</a:t>
            </a:r>
          </a:p>
          <a:p>
            <a:pPr algn="just"/>
            <a:endParaRPr lang="ru-RU" sz="2400" b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Выставляет в журнал оценку «2» с пометкой «без права пересдачи»</a:t>
            </a:r>
          </a:p>
          <a:p>
            <a:pPr marL="285750" indent="-285750" algn="just">
              <a:buFontTx/>
              <a:buChar char="-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проводит очное (онлайн) собеседование по работе и имеет право изменить оценку.</a:t>
            </a:r>
          </a:p>
        </p:txBody>
      </p:sp>
    </p:spTree>
    <p:extLst>
      <p:ext uri="{BB962C8B-B14F-4D97-AF65-F5344CB8AC3E}">
        <p14:creationId xmlns:p14="http://schemas.microsoft.com/office/powerpoint/2010/main" val="280049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4935"/>
          </a:xfrm>
        </p:spPr>
        <p:txBody>
          <a:bodyPr/>
          <a:lstStyle/>
          <a:p>
            <a:pPr algn="ctr"/>
            <a:r>
              <a:rPr lang="ru-RU" b="1" dirty="0"/>
              <a:t>Аттестация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2024"/>
            <a:ext cx="10515600" cy="4984939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Проводится преимущественно заочно с использованием дистанционных образовательных технологий.</a:t>
            </a:r>
          </a:p>
          <a:p>
            <a:endParaRPr lang="ru-RU" altLang="ru-RU" sz="2400" dirty="0"/>
          </a:p>
          <a:p>
            <a:r>
              <a:rPr lang="ru-RU" altLang="ru-RU" sz="2400" dirty="0"/>
              <a:t>Текущий контроль успеваемости проводится в виде интернет-аттестаций по всем предметам учебного плана МШЗД.</a:t>
            </a:r>
          </a:p>
          <a:p>
            <a:endParaRPr lang="ru-RU" altLang="ru-RU" sz="2400" dirty="0"/>
          </a:p>
          <a:p>
            <a:r>
              <a:rPr lang="ru-RU" altLang="ru-RU" sz="2400" b="1" dirty="0"/>
              <a:t>В установленные сроки учащийся скачивает из личного кабинета контрольные работы, тесты или темы проектов, выполняет и загружает в личный кабинет письменные работы и звуковые файлы для проверки.</a:t>
            </a:r>
          </a:p>
          <a:p>
            <a:endParaRPr lang="ru-RU" altLang="ru-RU" sz="2400" b="1" dirty="0"/>
          </a:p>
          <a:p>
            <a:r>
              <a:rPr lang="ru-RU" altLang="ru-RU" sz="2400" dirty="0"/>
              <a:t>Из отметок за контрольные работы, написанные </a:t>
            </a:r>
            <a:r>
              <a:rPr lang="ru-RU" altLang="ru-RU" sz="2400" b="1" dirty="0"/>
              <a:t>заочно</a:t>
            </a:r>
            <a:r>
              <a:rPr lang="ru-RU" altLang="ru-RU" sz="2400" dirty="0"/>
              <a:t> или </a:t>
            </a:r>
            <a:r>
              <a:rPr lang="ru-RU" altLang="ru-RU" sz="2400" b="1" dirty="0"/>
              <a:t>под наблюдением</a:t>
            </a:r>
            <a:r>
              <a:rPr lang="ru-RU" altLang="ru-RU" sz="2400" dirty="0"/>
              <a:t>, тесты и проекты формируются </a:t>
            </a:r>
            <a:r>
              <a:rPr lang="ru-RU" altLang="ru-RU" sz="2400" b="1" dirty="0">
                <a:solidFill>
                  <a:srgbClr val="FF0000"/>
                </a:solidFill>
              </a:rPr>
              <a:t>годовые отметки</a:t>
            </a:r>
            <a:r>
              <a:rPr lang="ru-RU" altLang="ru-RU" sz="2400" dirty="0"/>
              <a:t>.</a:t>
            </a:r>
          </a:p>
          <a:p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003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0748" y="365125"/>
            <a:ext cx="9053052" cy="794935"/>
          </a:xfrm>
        </p:spPr>
        <p:txBody>
          <a:bodyPr/>
          <a:lstStyle/>
          <a:p>
            <a:pPr algn="ctr"/>
            <a:r>
              <a:rPr lang="ru-RU" b="1" dirty="0"/>
              <a:t>Годовая отметка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2024"/>
            <a:ext cx="10515600" cy="4984939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Для учащихся </a:t>
            </a:r>
            <a:r>
              <a:rPr lang="ru-RU" altLang="ru-RU" sz="2400" b="1" dirty="0"/>
              <a:t>2-9 класса</a:t>
            </a:r>
            <a:r>
              <a:rPr lang="ru-RU" altLang="ru-RU" sz="2400" dirty="0"/>
              <a:t> формируется как среднее арифметическое четырёх отметок. </a:t>
            </a:r>
          </a:p>
          <a:p>
            <a:r>
              <a:rPr lang="ru-RU" altLang="ru-RU" sz="2400" dirty="0"/>
              <a:t>Пример: </a:t>
            </a:r>
          </a:p>
          <a:p>
            <a:endParaRPr lang="ru-RU" altLang="ru-RU" sz="2400" dirty="0"/>
          </a:p>
          <a:p>
            <a:pPr marL="0" indent="0">
              <a:buNone/>
            </a:pPr>
            <a:r>
              <a:rPr lang="ru-RU" altLang="ru-RU" sz="2400" dirty="0"/>
              <a:t>    (4+3+4+4)/4=4 (округление в пользу ученика)</a:t>
            </a:r>
          </a:p>
          <a:p>
            <a:r>
              <a:rPr lang="ru-RU" altLang="ru-RU" sz="2400" dirty="0"/>
              <a:t>Для учащихся </a:t>
            </a:r>
            <a:r>
              <a:rPr lang="ru-RU" altLang="ru-RU" sz="2400" b="1" dirty="0"/>
              <a:t>10-11 классов</a:t>
            </a:r>
            <a:r>
              <a:rPr lang="ru-RU" altLang="ru-RU" sz="2400" dirty="0"/>
              <a:t> формируется как среднее арифметическое двух отметок (полугодия), в рамках полугодия проходит ДВЕ аттестации.</a:t>
            </a:r>
          </a:p>
          <a:p>
            <a:endParaRPr lang="ru-RU" altLang="ru-RU" sz="2400" dirty="0"/>
          </a:p>
          <a:p>
            <a:r>
              <a:rPr lang="ru-RU" altLang="ru-RU" sz="2400" b="1" dirty="0"/>
              <a:t>ГОДОВЫЕ ОТМЕТКИ ПЕРЕНОСЯТСЯ В ЛИЧНОЕ ДЕЛО УЧАЩЕГОСЯ!</a:t>
            </a:r>
          </a:p>
          <a:p>
            <a:endParaRPr lang="ru-RU" altLang="ru-RU" sz="2400" b="1" dirty="0"/>
          </a:p>
          <a:p>
            <a:r>
              <a:rPr lang="ru-RU" altLang="ru-RU" sz="2400" b="1" dirty="0">
                <a:solidFill>
                  <a:srgbClr val="0070C0"/>
                </a:solidFill>
              </a:rPr>
              <a:t>Предоставление справки!</a:t>
            </a:r>
            <a:endParaRPr lang="ru-RU" altLang="ru-RU" sz="2400" dirty="0">
              <a:solidFill>
                <a:srgbClr val="0070C0"/>
              </a:solidFill>
            </a:endParaRPr>
          </a:p>
          <a:p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77781D4-DB39-01C7-6FBA-211BCA7D5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35235"/>
              </p:ext>
            </p:extLst>
          </p:nvPr>
        </p:nvGraphicFramePr>
        <p:xfrm>
          <a:off x="3185651" y="1737304"/>
          <a:ext cx="74353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843">
                  <a:extLst>
                    <a:ext uri="{9D8B030D-6E8A-4147-A177-3AD203B41FA5}">
                      <a16:colId xmlns:a16="http://schemas.microsoft.com/office/drawing/2014/main" val="2996257108"/>
                    </a:ext>
                  </a:extLst>
                </a:gridCol>
                <a:gridCol w="1858843">
                  <a:extLst>
                    <a:ext uri="{9D8B030D-6E8A-4147-A177-3AD203B41FA5}">
                      <a16:colId xmlns:a16="http://schemas.microsoft.com/office/drawing/2014/main" val="1909909109"/>
                    </a:ext>
                  </a:extLst>
                </a:gridCol>
                <a:gridCol w="1858843">
                  <a:extLst>
                    <a:ext uri="{9D8B030D-6E8A-4147-A177-3AD203B41FA5}">
                      <a16:colId xmlns:a16="http://schemas.microsoft.com/office/drawing/2014/main" val="243647525"/>
                    </a:ext>
                  </a:extLst>
                </a:gridCol>
                <a:gridCol w="1858843">
                  <a:extLst>
                    <a:ext uri="{9D8B030D-6E8A-4147-A177-3AD203B41FA5}">
                      <a16:colId xmlns:a16="http://schemas.microsoft.com/office/drawing/2014/main" val="3111527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 аттестация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 аттестация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306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 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«3»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«4»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4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9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Требования к контрольным работам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485900"/>
            <a:ext cx="10696575" cy="4691063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Объем контрольных работ должен соответствовать возрастным особенностям учащихся.</a:t>
            </a:r>
          </a:p>
          <a:p>
            <a:r>
              <a:rPr lang="ru-RU" altLang="ru-RU" sz="2400" dirty="0"/>
              <a:t>Каждая контрольная работа должна </a:t>
            </a:r>
          </a:p>
          <a:p>
            <a:pPr marL="0" indent="0">
              <a:buNone/>
            </a:pPr>
            <a:r>
              <a:rPr lang="ru-RU" altLang="ru-RU" sz="2400" dirty="0"/>
              <a:t>-содержать ТОЛЬКО тот материал, который отражен в календарно-тематическом планировании (КТП) за определенный период; </a:t>
            </a:r>
          </a:p>
          <a:p>
            <a:pPr marL="0" indent="0">
              <a:buNone/>
            </a:pPr>
            <a:r>
              <a:rPr lang="ru-RU" altLang="ru-RU" sz="2400" dirty="0"/>
              <a:t>-соответствовать учебнику, заявленному в СПИСКЕ УЧЕБНИКОВ (</a:t>
            </a:r>
            <a:r>
              <a:rPr lang="en-US" altLang="ru-RU" sz="2400" dirty="0">
                <a:hlinkClick r:id="rId2"/>
              </a:rPr>
              <a:t>https://distant.isotm.ru/students/textbook-lists/</a:t>
            </a:r>
            <a:r>
              <a:rPr lang="ru-RU" altLang="ru-RU" sz="2400" dirty="0"/>
              <a:t>).</a:t>
            </a:r>
          </a:p>
          <a:p>
            <a:pPr marL="0" indent="0">
              <a:buNone/>
            </a:pPr>
            <a:endParaRPr lang="ru-RU" altLang="ru-RU" sz="2400" dirty="0"/>
          </a:p>
          <a:p>
            <a:pPr marL="0" indent="0">
              <a:buNone/>
            </a:pPr>
            <a:r>
              <a:rPr lang="ru-RU" altLang="ru-RU" sz="2400" dirty="0"/>
              <a:t>-Многостраничный </a:t>
            </a:r>
            <a:r>
              <a:rPr lang="en-US" altLang="ru-RU" sz="2400" dirty="0"/>
              <a:t>PDF</a:t>
            </a:r>
            <a:r>
              <a:rPr lang="ru-RU" altLang="ru-RU" sz="2400" dirty="0"/>
              <a:t>-файл</a:t>
            </a:r>
          </a:p>
          <a:p>
            <a:pPr marL="0" indent="0">
              <a:buNone/>
            </a:pPr>
            <a:r>
              <a:rPr lang="ru-RU" altLang="ru-RU" sz="2400" dirty="0"/>
              <a:t>-Архив с </a:t>
            </a:r>
            <a:r>
              <a:rPr lang="en-US" altLang="ru-RU" sz="2400" dirty="0"/>
              <a:t>JPG-</a:t>
            </a:r>
            <a:r>
              <a:rPr lang="ru-RU" altLang="ru-RU" sz="2400" dirty="0"/>
              <a:t>файлами</a:t>
            </a:r>
          </a:p>
          <a:p>
            <a:pPr marL="0" indent="0">
              <a:buNone/>
            </a:pPr>
            <a:r>
              <a:rPr lang="ru-RU" altLang="ru-RU" sz="2400" dirty="0"/>
              <a:t>Объём файла не более 15 МБ</a:t>
            </a:r>
          </a:p>
          <a:p>
            <a:pPr marL="0" indent="0">
              <a:buNone/>
            </a:pPr>
            <a:endParaRPr lang="ru-RU" altLang="ru-RU" sz="2400" dirty="0"/>
          </a:p>
          <a:p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50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6194"/>
            <a:ext cx="10515600" cy="1174494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Школьная библиотека</a:t>
            </a:r>
            <a:br>
              <a:rPr lang="ru-RU" altLang="ru-RU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(Сумской проезд, д. 5А)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5" y="1858297"/>
            <a:ext cx="10696575" cy="4318666"/>
          </a:xfrm>
        </p:spPr>
        <p:txBody>
          <a:bodyPr>
            <a:normAutofit/>
          </a:bodyPr>
          <a:lstStyle/>
          <a:p>
            <a:pPr algn="l"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 библиотеки: </a:t>
            </a:r>
          </a:p>
          <a:p>
            <a:pPr marL="0" indent="0" algn="ctr" fontAlgn="base">
              <a:buNone/>
            </a:pP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понедельник-пятница с 9:00 до 16:00.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новый учебный год учебники будут выдаваться </a:t>
            </a:r>
            <a:r>
              <a:rPr lang="ru-RU" sz="3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14 по 25 августа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 условии сдачи учебников за прошедший учебный год.</a:t>
            </a:r>
          </a:p>
          <a:p>
            <a:pPr algn="l" fontAlgn="base"/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учащимся будут предложены PDF файлы всех учебников учителями во время интернет-уроков.</a:t>
            </a:r>
          </a:p>
          <a:p>
            <a:pPr marL="0" indent="0">
              <a:buNone/>
            </a:pPr>
            <a:endParaRPr lang="ru-RU" altLang="ru-RU" sz="2400" dirty="0"/>
          </a:p>
          <a:p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207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56402" y="388649"/>
            <a:ext cx="4682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https://distant.isotm.ru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430C89C-FC1A-4FDA-8E9A-3EE5EBE50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1550" y="1196790"/>
            <a:ext cx="10229849" cy="49801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A99BB-362F-9FD0-B2C9-938BE3604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6" y="843663"/>
            <a:ext cx="111156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Время на выполнение контрольных работ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/>
              <a:t>Предъявляется учителем в инструкции к контрольной работе!!!</a:t>
            </a:r>
            <a:endParaRPr lang="ru-RU" altLang="ru-RU" sz="2800" dirty="0">
              <a:solidFill>
                <a:prstClr val="black"/>
              </a:solidFill>
            </a:endParaRPr>
          </a:p>
          <a:p>
            <a:pPr lvl="1"/>
            <a:endParaRPr lang="ru-RU" altLang="ru-RU" sz="2800" dirty="0"/>
          </a:p>
          <a:p>
            <a:r>
              <a:rPr lang="ru-RU" altLang="ru-RU" dirty="0"/>
              <a:t>Убедительно просим родителей регламентировать выполнение контрольных работ и тестов!</a:t>
            </a:r>
            <a:endParaRPr lang="ru-RU" altLang="ru-RU" sz="2800" dirty="0">
              <a:solidFill>
                <a:prstClr val="black"/>
              </a:solidFill>
            </a:endParaRPr>
          </a:p>
          <a:p>
            <a:pPr lvl="1"/>
            <a:endParaRPr lang="ru-RU" altLang="ru-RU" sz="2800" dirty="0"/>
          </a:p>
          <a:p>
            <a:pPr lvl="1"/>
            <a:endParaRPr lang="ru-RU" altLang="ru-RU" sz="2800" dirty="0"/>
          </a:p>
          <a:p>
            <a:pPr lvl="1"/>
            <a:r>
              <a:rPr lang="ru-RU" altLang="ru-RU" sz="2800" b="1" dirty="0">
                <a:solidFill>
                  <a:srgbClr val="FF0000"/>
                </a:solidFill>
              </a:rPr>
              <a:t>НО подготовка ПРОЕКТОВ может занять больше времени</a:t>
            </a:r>
          </a:p>
        </p:txBody>
      </p:sp>
    </p:spTree>
    <p:extLst>
      <p:ext uri="{BB962C8B-B14F-4D97-AF65-F5344CB8AC3E}">
        <p14:creationId xmlns:p14="http://schemas.microsoft.com/office/powerpoint/2010/main" val="222894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8443"/>
            <a:ext cx="10515600" cy="4900793"/>
          </a:xfrm>
        </p:spPr>
        <p:txBody>
          <a:bodyPr>
            <a:normAutofit/>
          </a:bodyPr>
          <a:lstStyle/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5</a:t>
            </a:r>
            <a:r>
              <a:rPr lang="ru-RU" altLang="ru-RU" dirty="0"/>
              <a:t> «отлично» - 	90-100% правильных ответов</a:t>
            </a:r>
          </a:p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4</a:t>
            </a:r>
            <a:r>
              <a:rPr lang="ru-RU" altLang="ru-RU" dirty="0"/>
              <a:t> «хорошо» - 	70-89% правильных ответов</a:t>
            </a:r>
          </a:p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3</a:t>
            </a:r>
            <a:r>
              <a:rPr lang="ru-RU" altLang="ru-RU" dirty="0"/>
              <a:t> «удовлетворительно» - 	50-69% правильных ответов</a:t>
            </a:r>
          </a:p>
          <a:p>
            <a:r>
              <a:rPr lang="ru-RU" altLang="ru-RU" dirty="0"/>
              <a:t>Оценка </a:t>
            </a:r>
            <a:r>
              <a:rPr lang="ru-RU" altLang="ru-RU" b="1" dirty="0">
                <a:solidFill>
                  <a:srgbClr val="FF0000"/>
                </a:solidFill>
              </a:rPr>
              <a:t>2</a:t>
            </a:r>
            <a:r>
              <a:rPr lang="ru-RU" altLang="ru-RU" dirty="0"/>
              <a:t> «неудовлетворительно» - 0-49% правильных ответов</a:t>
            </a:r>
          </a:p>
          <a:p>
            <a:r>
              <a:rPr lang="ru-RU" altLang="ru-RU" u="sng" dirty="0"/>
              <a:t>Оценка </a:t>
            </a:r>
            <a:r>
              <a:rPr lang="ru-RU" altLang="ru-RU" b="1" u="sng" dirty="0">
                <a:solidFill>
                  <a:srgbClr val="FF0000"/>
                </a:solidFill>
              </a:rPr>
              <a:t>1</a:t>
            </a:r>
            <a:r>
              <a:rPr lang="ru-RU" altLang="ru-RU" u="sng" dirty="0"/>
              <a:t> ставится за не сданную в установленные сроки работу.</a:t>
            </a:r>
          </a:p>
          <a:p>
            <a:endParaRPr lang="ru-RU" altLang="ru-RU" u="sng" dirty="0"/>
          </a:p>
          <a:p>
            <a:r>
              <a:rPr lang="ru-RU" altLang="ru-RU" b="1" dirty="0"/>
              <a:t>1 класс – </a:t>
            </a:r>
            <a:r>
              <a:rPr lang="ru-RU" altLang="ru-RU" b="1" dirty="0" err="1"/>
              <a:t>безотметочная</a:t>
            </a:r>
            <a:r>
              <a:rPr lang="ru-RU" altLang="ru-RU" b="1" dirty="0"/>
              <a:t> система: </a:t>
            </a:r>
          </a:p>
          <a:p>
            <a:r>
              <a:rPr lang="ru-RU" altLang="ru-RU" dirty="0"/>
              <a:t>А – аттестован </a:t>
            </a:r>
          </a:p>
          <a:p>
            <a:r>
              <a:rPr lang="ru-RU" altLang="ru-RU" dirty="0"/>
              <a:t>Н/А – не аттестован</a:t>
            </a:r>
          </a:p>
          <a:p>
            <a:endParaRPr lang="ru-RU" altLang="ru-RU" u="sng" dirty="0"/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482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531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КОНТРОЛЬНАЯ РАБОТА ПОД НАБЛЮДЕНИЕМ ПРИ ПЕРЕХОДЕ В 9 КЛАСС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3871"/>
            <a:ext cx="10515600" cy="3933091"/>
          </a:xfrm>
        </p:spPr>
        <p:txBody>
          <a:bodyPr>
            <a:normAutofit/>
          </a:bodyPr>
          <a:lstStyle/>
          <a:p>
            <a:r>
              <a:rPr lang="ru-RU" altLang="ru-RU" sz="2400" dirty="0"/>
              <a:t>По окончании 8 класса </a:t>
            </a:r>
            <a:r>
              <a:rPr lang="ru-RU" altLang="ru-RU" sz="2400" b="1" dirty="0">
                <a:solidFill>
                  <a:srgbClr val="FF0000"/>
                </a:solidFill>
              </a:rPr>
              <a:t>обязательные</a:t>
            </a:r>
            <a:r>
              <a:rPr lang="ru-RU" altLang="ru-RU" sz="2400" dirty="0"/>
              <a:t> </a:t>
            </a:r>
            <a:r>
              <a:rPr lang="ru-RU" altLang="ru-RU" sz="2400" u="sng" dirty="0"/>
              <a:t>контрольные работы под наблюдением </a:t>
            </a:r>
            <a:r>
              <a:rPr lang="ru-RU" altLang="ru-RU" sz="2400" dirty="0"/>
              <a:t>по </a:t>
            </a:r>
            <a:r>
              <a:rPr lang="ru-RU" altLang="ru-RU" sz="2400" b="1" dirty="0">
                <a:solidFill>
                  <a:srgbClr val="00B050"/>
                </a:solidFill>
              </a:rPr>
              <a:t>русскому языку и математике в формате ОГЭ </a:t>
            </a:r>
            <a:r>
              <a:rPr lang="ru-RU" altLang="ru-RU" sz="2400" b="1" dirty="0"/>
              <a:t>(с сохранением времени и структуры ОГЭ, НО на материале тем, изученных в 8 классе)</a:t>
            </a:r>
            <a:r>
              <a:rPr lang="ru-RU" altLang="ru-RU" sz="2400" dirty="0"/>
              <a:t>. 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60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/>
              <a:t>Внешняя диагностика МЦКО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093" y="1825625"/>
            <a:ext cx="10698707" cy="4351338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</a:rPr>
              <a:t>Внимание! В рамках выполнения требований Рособрнадзора и Департамента образования </a:t>
            </a:r>
            <a:r>
              <a:rPr lang="ru-RU" altLang="ru-RU" dirty="0" err="1">
                <a:solidFill>
                  <a:srgbClr val="FF0000"/>
                </a:solidFill>
              </a:rPr>
              <a:t>г.Москвы</a:t>
            </a:r>
            <a:r>
              <a:rPr lang="ru-RU" altLang="ru-RU" dirty="0">
                <a:solidFill>
                  <a:srgbClr val="FF0000"/>
                </a:solidFill>
              </a:rPr>
              <a:t> по независимой оценке качества образования в 2023-2024 учебном году пройдёт внешняя диагностика Московского центра качества образования</a:t>
            </a:r>
            <a:endParaRPr lang="en-US" alt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altLang="ru-RU" b="1" dirty="0">
                <a:solidFill>
                  <a:srgbClr val="FF0000"/>
                </a:solidFill>
              </a:rPr>
              <a:t>4 и 7 класс Русский язык</a:t>
            </a:r>
            <a:br>
              <a:rPr lang="ru-RU" altLang="ru-RU" b="1" dirty="0">
                <a:solidFill>
                  <a:srgbClr val="FF0000"/>
                </a:solidFill>
              </a:rPr>
            </a:br>
            <a:br>
              <a:rPr lang="ru-RU" altLang="ru-RU" b="1" dirty="0"/>
            </a:br>
            <a:r>
              <a:rPr lang="en-US" altLang="ru-RU" sz="3600" dirty="0">
                <a:hlinkClick r:id="rId2"/>
              </a:rPr>
              <a:t>https://mcko.ru/pages/monitoring_and_diagnostics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888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296" y="365125"/>
            <a:ext cx="492350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БИБЛИОТЕКА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BEBD79-533F-4F68-6ED3-6B6AEA02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37" y="895024"/>
            <a:ext cx="6391737" cy="52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33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296" y="365125"/>
            <a:ext cx="4923503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ТРЕБУЕТ ИСПРАВЛЕНИЯ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CEFCDF2-938B-BCED-15C6-BD019B4D4B44}"/>
              </a:ext>
            </a:extLst>
          </p:cNvPr>
          <p:cNvSpPr txBox="1"/>
          <p:nvPr/>
        </p:nvSpPr>
        <p:spPr>
          <a:xfrm>
            <a:off x="1445342" y="2227006"/>
            <a:ext cx="9571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Включается подсветка экрана дневника, если учитель включил блок ТРЕБУЕТ ИСПРАВЛЕНИЯ в ситуации, когда работа загружена некорректно.</a:t>
            </a:r>
          </a:p>
        </p:txBody>
      </p:sp>
    </p:spTree>
    <p:extLst>
      <p:ext uri="{BB962C8B-B14F-4D97-AF65-F5344CB8AC3E}">
        <p14:creationId xmlns:p14="http://schemas.microsoft.com/office/powerpoint/2010/main" val="201800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27730"/>
            <a:ext cx="11912616" cy="66025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            </a:t>
            </a:r>
            <a:r>
              <a:rPr lang="ru-RU" b="1" dirty="0">
                <a:solidFill>
                  <a:srgbClr val="00B050"/>
                </a:solidFill>
              </a:rPr>
              <a:t>БИОЛОГИЯ, ФИЗИКА и ХИМИЯ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Лабораторные работы проводятся:</a:t>
            </a:r>
          </a:p>
          <a:p>
            <a:pPr marL="0" indent="0">
              <a:buNone/>
            </a:pPr>
            <a:r>
              <a:rPr lang="ru-RU" b="1" dirty="0"/>
              <a:t>• дистанционно</a:t>
            </a:r>
            <a:br>
              <a:rPr lang="ru-RU" dirty="0"/>
            </a:br>
            <a:r>
              <a:rPr lang="ru-RU" dirty="0"/>
              <a:t>во время интернет-уроков в соответствии с календарно-тематическим планированием</a:t>
            </a:r>
            <a:br>
              <a:rPr lang="ru-RU" dirty="0"/>
            </a:br>
            <a:r>
              <a:rPr lang="ru-RU" b="1" dirty="0"/>
              <a:t>• очно</a:t>
            </a:r>
            <a:br>
              <a:rPr lang="ru-RU" dirty="0"/>
            </a:br>
            <a:r>
              <a:rPr lang="ru-RU" dirty="0"/>
              <a:t>в помещении школы по адресу Москва, Сумской проезд, д.5А по графику, определенному МШЗД. Количество мест ограничено. Обязательна онлайн регистрация.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D1147-B11A-4255-B2D2-93136F635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987" y="1027906"/>
            <a:ext cx="3609975" cy="28479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cap="all" dirty="0"/>
              <a:t>ЛАБОРАТОРНЫЕ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836324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ГОСУДАРСТВЕННАЯ ИТОГОВАЯ АТТЕСТАЦИЯ (ГИА)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58" y="2313708"/>
            <a:ext cx="10515600" cy="3492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/>
              <a:t>это общее название для обязательных экзаменов, завершающих освоение имеющих государственную аккредитацию основных образовательных программ среднего и основного общего образования в Российской Федерации.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7193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158" y="531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Основной государственный экзамен (ОГЭ)</a:t>
            </a:r>
            <a:b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9 КЛАСС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43871"/>
            <a:ext cx="10515600" cy="3933091"/>
          </a:xfrm>
        </p:spPr>
        <p:txBody>
          <a:bodyPr>
            <a:normAutofit/>
          </a:bodyPr>
          <a:lstStyle/>
          <a:p>
            <a:r>
              <a:rPr lang="ru-RU" altLang="ru-RU" sz="2400" b="1" dirty="0"/>
              <a:t>Февраль</a:t>
            </a:r>
            <a:r>
              <a:rPr lang="ru-RU" altLang="ru-RU" sz="2400" dirty="0"/>
              <a:t> – итоговое собеседование по русскому языку (допуск к ГИА) </a:t>
            </a:r>
          </a:p>
          <a:p>
            <a:r>
              <a:rPr lang="ru-RU" altLang="ru-RU" sz="2400" b="1" dirty="0"/>
              <a:t>Май – июнь</a:t>
            </a:r>
            <a:r>
              <a:rPr lang="ru-RU" altLang="ru-RU" sz="2400" dirty="0"/>
              <a:t> – </a:t>
            </a:r>
            <a:r>
              <a:rPr lang="ru-RU" altLang="ru-RU" sz="2400" b="1" dirty="0"/>
              <a:t>ОЧНЫЕ</a:t>
            </a:r>
            <a:r>
              <a:rPr lang="ru-RU" altLang="ru-RU" sz="2400" dirty="0"/>
              <a:t> ОГЭ по 4 предметам (русский язык, математика, 2 предмета по выбору учащегося) </a:t>
            </a:r>
          </a:p>
          <a:p>
            <a:endParaRPr lang="ru-RU" altLang="ru-RU" sz="2400" dirty="0"/>
          </a:p>
          <a:p>
            <a:endParaRPr lang="ru-RU" alt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97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74278"/>
            <a:ext cx="10515600" cy="101641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Единый государственный экзамен (ЕГЭ)</a:t>
            </a:r>
            <a:b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alt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10 и 11 КЛАСС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/>
              <a:t>Для 10 класса:</a:t>
            </a:r>
          </a:p>
          <a:p>
            <a:pPr marL="0" indent="0">
              <a:buNone/>
              <a:defRPr/>
            </a:pPr>
            <a:r>
              <a:rPr lang="ru-RU" b="1" dirty="0"/>
              <a:t>Май – июнь </a:t>
            </a:r>
            <a:r>
              <a:rPr lang="ru-RU" dirty="0"/>
              <a:t>– </a:t>
            </a:r>
            <a:r>
              <a:rPr lang="ru-RU" b="1" dirty="0"/>
              <a:t>ОЧНОЕ</a:t>
            </a:r>
            <a:r>
              <a:rPr lang="ru-RU" dirty="0"/>
              <a:t> ЕГЭ по математике (базовый уровень) и географии по желанию учащегося и согласованию с администрацией школы. 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r>
              <a:rPr lang="ru-RU" b="1" dirty="0"/>
              <a:t>Для 11 класса:</a:t>
            </a:r>
          </a:p>
          <a:p>
            <a:pPr marL="0" indent="0">
              <a:buNone/>
              <a:defRPr/>
            </a:pPr>
            <a:r>
              <a:rPr lang="ru-RU" b="1" dirty="0"/>
              <a:t>Декабрь</a:t>
            </a:r>
            <a:r>
              <a:rPr lang="ru-RU" dirty="0"/>
              <a:t> – итоговое сочинение по литературе (допуск в ГИА). </a:t>
            </a:r>
          </a:p>
          <a:p>
            <a:pPr marL="0" indent="0">
              <a:buNone/>
              <a:defRPr/>
            </a:pPr>
            <a:r>
              <a:rPr lang="ru-RU" b="1" dirty="0"/>
              <a:t>Май – июнь </a:t>
            </a:r>
            <a:r>
              <a:rPr lang="ru-RU" dirty="0"/>
              <a:t>– </a:t>
            </a:r>
            <a:r>
              <a:rPr lang="ru-RU" b="1" dirty="0"/>
              <a:t>ОЧНЫЕ</a:t>
            </a:r>
            <a:r>
              <a:rPr lang="ru-RU" dirty="0"/>
              <a:t> ЕГЭ по русскому языку, математике и предметам по выбору учащегося, необходимым для поступления в вуз. </a:t>
            </a:r>
            <a:endParaRPr lang="ru-RU" b="1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341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2" y="127730"/>
            <a:ext cx="11912616" cy="66025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/>
              <a:t>Еженедельные </a:t>
            </a:r>
            <a:r>
              <a:rPr lang="ru-RU" altLang="ru-RU" b="1" u="sng" dirty="0">
                <a:hlinkClick r:id="rId3"/>
              </a:rPr>
              <a:t>интернет-уроки</a:t>
            </a:r>
            <a:r>
              <a:rPr lang="ru-RU" altLang="ru-RU" dirty="0"/>
              <a:t> в режиме онлайн конференций для группы учеников и учителя на </a:t>
            </a:r>
            <a:r>
              <a:rPr lang="ru-RU" altLang="ru-RU" b="1" u="sng" dirty="0">
                <a:hlinkClick r:id="rId4"/>
              </a:rPr>
              <a:t>платформе ZOOM</a:t>
            </a:r>
            <a:r>
              <a:rPr lang="ru-RU" altLang="ru-RU" b="1" u="sng" dirty="0"/>
              <a:t>.</a:t>
            </a:r>
          </a:p>
          <a:p>
            <a:r>
              <a:rPr lang="ru-RU" dirty="0"/>
              <a:t>По каждому предмету учебного плана МШЗД проводится один урок в неделю (1 академический час). В 9-11 классах даются дополнительные уроки в рамках подготовки к ГИА.</a:t>
            </a:r>
            <a:endParaRPr lang="ru-RU" altLang="ru-RU" b="1" u="sng" dirty="0"/>
          </a:p>
          <a:p>
            <a:r>
              <a:rPr lang="ru-RU" altLang="ru-RU" b="1" u="sng" dirty="0"/>
              <a:t>В 1 классе обязательное присутствие взрослого рядом с учеником!!!</a:t>
            </a:r>
          </a:p>
          <a:p>
            <a:endParaRPr lang="ru-RU" altLang="ru-RU" b="1" u="sng" dirty="0"/>
          </a:p>
          <a:p>
            <a:endParaRPr lang="ru-RU" altLang="ru-RU" b="1" u="sng" dirty="0"/>
          </a:p>
          <a:p>
            <a:pPr algn="ctr"/>
            <a:r>
              <a:rPr lang="ru-RU" altLang="ru-RU" u="sng" dirty="0"/>
              <a:t>Домашние задания в электронном дневнике.</a:t>
            </a:r>
          </a:p>
          <a:p>
            <a:pPr algn="ctr"/>
            <a:r>
              <a:rPr lang="ru-RU" altLang="ru-RU" u="sng" dirty="0"/>
              <a:t>Календарно-тематическое планирование </a:t>
            </a:r>
            <a:r>
              <a:rPr lang="ru-RU" altLang="ru-RU" b="1" u="sng" dirty="0"/>
              <a:t>(</a:t>
            </a:r>
            <a:r>
              <a:rPr lang="en-US" altLang="ru-RU" dirty="0">
                <a:hlinkClick r:id="rId5"/>
              </a:rPr>
              <a:t>https://distant.isotm.ru/students/planning/</a:t>
            </a:r>
            <a:r>
              <a:rPr lang="ru-RU" altLang="ru-RU" b="1" u="sng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112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РОДИТЕЛЬСКОЕ СОБРАНИЕ для ВЫПУСКНИКОВ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12 сентября 2023 г. в 17:00</a:t>
            </a:r>
          </a:p>
          <a:p>
            <a:r>
              <a:rPr lang="ru-RU" dirty="0"/>
              <a:t>Программа подготовки к ГИА (будет размещена после 12 сентября </a:t>
            </a:r>
            <a:r>
              <a:rPr lang="en-US" dirty="0">
                <a:hlinkClick r:id="rId2"/>
              </a:rPr>
              <a:t>https://distant.isotm.ru/gia-vpr/gia/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1283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год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3" y="1539875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каникул 2023-2024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Осенние	28 октября – 6 ноября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Зимние	30 декабря	– 8 января</a:t>
            </a:r>
          </a:p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Весенние	2</a:t>
            </a:r>
            <a:r>
              <a:rPr lang="en-US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</a:t>
            </a: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марта 	– 29 марта</a:t>
            </a:r>
          </a:p>
          <a:p>
            <a:pPr algn="l"/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ru-RU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Окончание учебного года: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24 мая 2024 года</a:t>
            </a:r>
          </a:p>
          <a:p>
            <a:pPr marL="0" indent="0" algn="l">
              <a:buNone/>
            </a:pP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0159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ВНЕУРОЧНАЯ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Общение со сверстниками происходит не только в дистанционном формате, но и во время различных внеурочных мероприятий. Ученикам предлагается посещение музеев и выставок, театров (организуется как очное, так и дистанционное участие), участие в олимпиадах (ВОШ, олимпиады МШЗД), викторинах (Русский медвежонок), конкурсах, творческих и научных лабораториях, развивающих мастер-классах.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Линейка 1 сентября</a:t>
            </a:r>
          </a:p>
          <a:p>
            <a:r>
              <a:rPr lang="ru-RU" sz="2400" dirty="0"/>
              <a:t>Рождественская программа</a:t>
            </a:r>
          </a:p>
          <a:p>
            <a:r>
              <a:rPr lang="ru-RU" sz="2400" dirty="0"/>
              <a:t>Праздник мам</a:t>
            </a:r>
          </a:p>
          <a:p>
            <a:r>
              <a:rPr lang="ru-RU" sz="2400" dirty="0"/>
              <a:t>Школьный пикник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677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FE71B52-A4D4-1861-068F-1CDD6599DE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6129" y="785931"/>
            <a:ext cx="9571117" cy="53143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18C18B-40B0-AAB2-4D21-954814A60C4F}"/>
              </a:ext>
            </a:extLst>
          </p:cNvPr>
          <p:cNvSpPr txBox="1"/>
          <p:nvPr/>
        </p:nvSpPr>
        <p:spPr>
          <a:xfrm>
            <a:off x="3008671" y="5031780"/>
            <a:ext cx="4122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Получение учебников</a:t>
            </a:r>
          </a:p>
        </p:txBody>
      </p:sp>
    </p:spTree>
    <p:extLst>
      <p:ext uri="{BB962C8B-B14F-4D97-AF65-F5344CB8AC3E}">
        <p14:creationId xmlns:p14="http://schemas.microsoft.com/office/powerpoint/2010/main" val="4072488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lga Stolyarchuk\Documents\OLGAS COMPUTER\1- BRANDBOOK\PRESENTATIONS ПРЕЗЕНТАЦИИ\q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68" y="116633"/>
            <a:ext cx="11521280" cy="6976909"/>
          </a:xfrm>
          <a:prstGeom prst="rect">
            <a:avLst/>
          </a:prstGeom>
          <a:noFill/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487488" y="987736"/>
            <a:ext cx="979308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КЛАССНЫЕ РУКОВОДИТЕЛИ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5 класс – </a:t>
            </a:r>
            <a:r>
              <a:rPr lang="ru-RU" b="1" dirty="0" err="1">
                <a:solidFill>
                  <a:schemeClr val="tx1"/>
                </a:solidFill>
              </a:rPr>
              <a:t>Нургалеева</a:t>
            </a:r>
            <a:r>
              <a:rPr lang="ru-RU" b="1" dirty="0">
                <a:solidFill>
                  <a:schemeClr val="tx1"/>
                </a:solidFill>
              </a:rPr>
              <a:t> Элина </a:t>
            </a:r>
            <a:r>
              <a:rPr lang="ru-RU" b="1" dirty="0" err="1">
                <a:solidFill>
                  <a:schemeClr val="tx1"/>
                </a:solidFill>
              </a:rPr>
              <a:t>Мидхатовна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6 класс – Бабухина Нина Петровна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7 класс – Кох Ольга Владимировна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8 класс – Степанова Лина Юрьевна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9 класс – </a:t>
            </a:r>
            <a:r>
              <a:rPr lang="ru-RU" b="1" dirty="0" err="1">
                <a:solidFill>
                  <a:schemeClr val="tx1"/>
                </a:solidFill>
              </a:rPr>
              <a:t>Зацепина</a:t>
            </a:r>
            <a:r>
              <a:rPr lang="ru-RU" b="1" dirty="0">
                <a:solidFill>
                  <a:schemeClr val="tx1"/>
                </a:solidFill>
              </a:rPr>
              <a:t> Мария Ивановна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10 класс – Серова Татьяна Ивановна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10-11 (экстернат) – </a:t>
            </a:r>
            <a:r>
              <a:rPr lang="ru-RU" b="1" dirty="0" err="1">
                <a:solidFill>
                  <a:schemeClr val="tx1"/>
                </a:solidFill>
              </a:rPr>
              <a:t>Лыжова</a:t>
            </a:r>
            <a:r>
              <a:rPr lang="ru-RU" b="1" dirty="0">
                <a:solidFill>
                  <a:schemeClr val="tx1"/>
                </a:solidFill>
              </a:rPr>
              <a:t> Татьяна Александровна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11 класс – </a:t>
            </a:r>
            <a:r>
              <a:rPr lang="ru-RU" b="1" dirty="0" err="1">
                <a:solidFill>
                  <a:schemeClr val="tx1"/>
                </a:solidFill>
              </a:rPr>
              <a:t>Манаенкова</a:t>
            </a:r>
            <a:r>
              <a:rPr lang="ru-RU" b="1" dirty="0">
                <a:solidFill>
                  <a:schemeClr val="tx1"/>
                </a:solidFill>
              </a:rPr>
              <a:t> Татьяна Анатольевна</a:t>
            </a:r>
          </a:p>
          <a:p>
            <a:pPr algn="l"/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76684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dirty="0">
                <a:hlinkClick r:id="rId2"/>
              </a:rPr>
              <a:t>https://distant.isotm.ru/</a:t>
            </a:r>
            <a:endParaRPr lang="ru-RU" altLang="ru-RU" dirty="0"/>
          </a:p>
          <a:p>
            <a:r>
              <a:rPr lang="en-US" altLang="ru-RU" dirty="0">
                <a:hlinkClick r:id="rId3"/>
              </a:rPr>
              <a:t>https://isotm.ru/</a:t>
            </a:r>
            <a:endParaRPr lang="ru-RU" altLang="ru-RU" dirty="0"/>
          </a:p>
          <a:p>
            <a:r>
              <a:rPr lang="en-US" altLang="ru-RU" dirty="0">
                <a:hlinkClick r:id="rId4"/>
              </a:rPr>
              <a:t>https://mcko.ru/pages/monitoring_and_diagnostics</a:t>
            </a:r>
            <a:endParaRPr lang="ru-RU" alt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913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726"/>
            <a:ext cx="10515600" cy="1325563"/>
          </a:xfrm>
        </p:spPr>
        <p:txBody>
          <a:bodyPr/>
          <a:lstStyle/>
          <a:p>
            <a:pPr algn="ctr"/>
            <a:r>
              <a:rPr lang="ru-RU" alt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B2C64BC-927B-48C1-BABC-88D89830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230158"/>
            <a:ext cx="11400503" cy="5082152"/>
          </a:xfrm>
        </p:spPr>
        <p:txBody>
          <a:bodyPr>
            <a:noAutofit/>
          </a:bodyPr>
          <a:lstStyle/>
          <a:p>
            <a:pPr algn="l"/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Сайт заочного отделения МШЗД: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3"/>
              </a:rPr>
              <a:t>https://distant.isotm.ru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Секретариат МШЗД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4"/>
              </a:rPr>
              <a:t>isotm.distant@gmail.com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Техническая поддержка электронного журнала МШЗД - Антоняк Александр Анатольевич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5"/>
              </a:rPr>
              <a:t>asachov@schooloftomorrow.ru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Завуч МШЗД (контрольные работы, УП, КТП) - Зацепина Мария Ивановна</a:t>
            </a: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6"/>
              </a:rPr>
              <a:t>mzatsepina@schooloftomorrow.ru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b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Психолог МШЗД - Чан Линь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Тьи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u-RU" sz="2000" b="0" i="0" u="none" strike="noStrike" dirty="0">
                <a:solidFill>
                  <a:srgbClr val="337AB7"/>
                </a:solidFill>
                <a:effectLst/>
                <a:latin typeface="Roboto" panose="02000000000000000000" pitchFamily="2" charset="0"/>
                <a:hlinkClick r:id="rId7"/>
              </a:rPr>
              <a:t>http://linhchi.site</a:t>
            </a:r>
            <a:endParaRPr lang="ru-RU" sz="20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 algn="l">
              <a:buNone/>
            </a:pPr>
            <a:r>
              <a:rPr lang="ru-RU" sz="3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760953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9BC64-2BB0-C240-B7E4-79D75DB8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094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" y="5019675"/>
            <a:ext cx="8096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dirty="0">
                <a:solidFill>
                  <a:schemeClr val="bg1"/>
                </a:solidFill>
              </a:rPr>
              <a:t>Зацепина Мария Ивановна</a:t>
            </a:r>
            <a:br>
              <a:rPr lang="en-US" altLang="ru-RU" sz="2800" b="1" dirty="0">
                <a:solidFill>
                  <a:schemeClr val="bg1"/>
                </a:solidFill>
              </a:rPr>
            </a:br>
            <a:r>
              <a:rPr lang="ru-RU" altLang="ru-RU" sz="2800" b="1" dirty="0">
                <a:solidFill>
                  <a:schemeClr val="bg1"/>
                </a:solidFill>
              </a:rPr>
              <a:t>зам. директора по УВР</a:t>
            </a:r>
            <a:br>
              <a:rPr lang="ru-RU" altLang="ru-RU" sz="2800" b="1" dirty="0">
                <a:solidFill>
                  <a:schemeClr val="bg1"/>
                </a:solidFill>
              </a:rPr>
            </a:br>
            <a:r>
              <a:rPr lang="en-US" altLang="ru-RU" sz="2800" b="1" dirty="0">
                <a:solidFill>
                  <a:schemeClr val="bg1"/>
                </a:solidFill>
              </a:rPr>
              <a:t>mzatsepina@schooloftomorrow.ru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br>
              <a:rPr lang="en-US" alt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618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5893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BB2298B-11A2-4B6A-8EE5-B98D7247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85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Содержание:</a:t>
            </a:r>
          </a:p>
          <a:p>
            <a:r>
              <a:rPr lang="ru-RU" dirty="0"/>
              <a:t>Предметы, изучаемые в данном классе;</a:t>
            </a:r>
          </a:p>
          <a:p>
            <a:r>
              <a:rPr lang="ru-RU" dirty="0"/>
              <a:t>Количество аттестаций;</a:t>
            </a:r>
          </a:p>
          <a:p>
            <a:r>
              <a:rPr lang="ru-RU" dirty="0"/>
              <a:t>По материалу какого академического периода составлена контрольная работа;</a:t>
            </a:r>
          </a:p>
          <a:p>
            <a:r>
              <a:rPr lang="ru-RU" dirty="0"/>
              <a:t>Период сдачи аттестации;</a:t>
            </a:r>
          </a:p>
          <a:p>
            <a:r>
              <a:rPr lang="ru-RU" dirty="0"/>
              <a:t>Особенности (аттестация с наблюдением или без).</a:t>
            </a:r>
          </a:p>
        </p:txBody>
      </p:sp>
    </p:spTree>
    <p:extLst>
      <p:ext uri="{BB962C8B-B14F-4D97-AF65-F5344CB8AC3E}">
        <p14:creationId xmlns:p14="http://schemas.microsoft.com/office/powerpoint/2010/main" val="1022036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5893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  <a:br>
              <a:rPr lang="ru-RU" b="1" dirty="0"/>
            </a:br>
            <a:r>
              <a:rPr lang="en-US" sz="2700" b="1" dirty="0">
                <a:hlinkClick r:id="rId3"/>
              </a:rPr>
              <a:t>https://distant.isotm.ru/students/syllabus/</a:t>
            </a:r>
            <a:r>
              <a:rPr lang="ru-RU" sz="2700" b="1" dirty="0"/>
              <a:t> 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AF423C35-5D4F-E7B4-A675-0FD5C46E2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12246" y="1559979"/>
            <a:ext cx="8342480" cy="4670709"/>
          </a:xfrm>
        </p:spPr>
      </p:pic>
    </p:spTree>
    <p:extLst>
      <p:ext uri="{BB962C8B-B14F-4D97-AF65-F5344CB8AC3E}">
        <p14:creationId xmlns:p14="http://schemas.microsoft.com/office/powerpoint/2010/main" val="243042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8338" y="112415"/>
            <a:ext cx="11903241" cy="6593185"/>
            <a:chOff x="128338" y="112415"/>
            <a:chExt cx="11903241" cy="6593185"/>
          </a:xfrm>
        </p:grpSpPr>
        <p:sp>
          <p:nvSpPr>
            <p:cNvPr id="5" name="Рамка 4">
              <a:extLst>
                <a:ext uri="{FF2B5EF4-FFF2-40B4-BE49-F238E27FC236}">
                  <a16:creationId xmlns:a16="http://schemas.microsoft.com/office/drawing/2014/main" id="{DA09B2F4-8B30-7A43-AA92-68C74BA89FB8}"/>
                </a:ext>
              </a:extLst>
            </p:cNvPr>
            <p:cNvSpPr/>
            <p:nvPr/>
          </p:nvSpPr>
          <p:spPr>
            <a:xfrm>
              <a:off x="128338" y="144379"/>
              <a:ext cx="11903241" cy="6561221"/>
            </a:xfrm>
            <a:prstGeom prst="frame">
              <a:avLst>
                <a:gd name="adj1" fmla="val 2267"/>
              </a:avLst>
            </a:prstGeom>
            <a:gradFill>
              <a:gsLst>
                <a:gs pos="38000">
                  <a:srgbClr val="002060"/>
                </a:gs>
                <a:gs pos="2000">
                  <a:srgbClr val="C00000"/>
                </a:gs>
                <a:gs pos="84000">
                  <a:srgbClr val="002060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chemeClr val="tx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3565C48-EE17-0248-9CF6-EBCC5160E573}"/>
                </a:ext>
              </a:extLst>
            </p:cNvPr>
            <p:cNvSpPr/>
            <p:nvPr/>
          </p:nvSpPr>
          <p:spPr>
            <a:xfrm>
              <a:off x="413118" y="144379"/>
              <a:ext cx="4242009" cy="6415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pic>
          <p:nvPicPr>
            <p:cNvPr id="7" name="Рисунок 6" descr="Изображение выглядит как объект&#10;&#10;&#10;&#10;Описание создано автоматически">
              <a:extLst>
                <a:ext uri="{FF2B5EF4-FFF2-40B4-BE49-F238E27FC236}">
                  <a16:creationId xmlns:a16="http://schemas.microsoft.com/office/drawing/2014/main" id="{4298B768-A5EC-6E42-A525-3FB8F0797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433" y="112415"/>
              <a:ext cx="4055184" cy="561863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7163"/>
            <a:ext cx="10515600" cy="621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Индивидуальный учебный план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BB2298B-11A2-4B6A-8EE5-B98D7247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85875"/>
            <a:ext cx="11115675" cy="489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Особенности: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Иностранный язык (английский) – </a:t>
            </a:r>
            <a:r>
              <a:rPr lang="ru-RU" sz="2000" b="1" dirty="0">
                <a:solidFill>
                  <a:srgbClr val="FF0000"/>
                </a:solidFill>
              </a:rPr>
              <a:t>со 2 класса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4 класса</a:t>
            </a:r>
            <a:r>
              <a:rPr lang="ru-RU" sz="2000" dirty="0"/>
              <a:t> отдельные предметы в </a:t>
            </a:r>
            <a:r>
              <a:rPr lang="ru-RU" sz="2000" b="1" dirty="0"/>
              <a:t>4 аттестации ПОД НАБЛЮДЕНИЕМ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5 класса</a:t>
            </a:r>
            <a:r>
              <a:rPr lang="ru-RU" sz="2000" dirty="0"/>
              <a:t> ВТОРОЙ ИНОСТРАННЫЙ ЯЗЫК (французский/ немецкий) изучается </a:t>
            </a:r>
            <a:r>
              <a:rPr lang="ru-RU" sz="2000" b="1" dirty="0">
                <a:solidFill>
                  <a:srgbClr val="FF0000"/>
                </a:solidFill>
              </a:rPr>
              <a:t>факультативно</a:t>
            </a:r>
            <a:r>
              <a:rPr lang="ru-RU" sz="2000" dirty="0"/>
              <a:t> (по заявлению родителей);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В </a:t>
            </a:r>
            <a:r>
              <a:rPr lang="ru-RU" sz="2000" b="1" dirty="0"/>
              <a:t>6 классе </a:t>
            </a:r>
            <a:r>
              <a:rPr lang="ru-RU" sz="2000" dirty="0"/>
              <a:t>продолжается изучение предмета </a:t>
            </a:r>
            <a:r>
              <a:rPr lang="ru-RU" sz="2000" b="1" dirty="0"/>
              <a:t>ОДНКНР</a:t>
            </a:r>
            <a:r>
              <a:rPr lang="ru-RU" sz="2000" dirty="0"/>
              <a:t> (Основы духовно- нравственной культуры народов России)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В </a:t>
            </a:r>
            <a:r>
              <a:rPr lang="ru-RU" sz="2000" b="1" dirty="0"/>
              <a:t>7 классе </a:t>
            </a:r>
            <a:r>
              <a:rPr lang="ru-RU" sz="2000" dirty="0"/>
              <a:t>появляется предмет ВЕРОЯТНОСТЬ И СТАТИСТИКА (годовой тест)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 9 класса</a:t>
            </a:r>
            <a:r>
              <a:rPr lang="ru-RU" sz="2000" dirty="0"/>
              <a:t> РУССКИЙ ЯЗЫК и АЛГЕБРА вторая и четвёртая аттестации ПОД НАБЛЮДЕНИЕМ;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Музыка, ИЗО, технология, физкультура, ОРКСЭ, ОДНКНР, ОБЖ изучаются </a:t>
            </a:r>
            <a:r>
              <a:rPr lang="ru-RU" sz="2000" b="1" dirty="0">
                <a:solidFill>
                  <a:srgbClr val="FF0000"/>
                </a:solidFill>
              </a:rPr>
              <a:t>САМОСТОЯТЕЛЬНО</a:t>
            </a:r>
            <a:r>
              <a:rPr lang="ru-RU" sz="2000" dirty="0"/>
              <a:t>, аттестация 1 раз в год в форме годового теста или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5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FFA0D38D-25F1-4259-6C1A-39585ED2E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5879" y="899651"/>
            <a:ext cx="11398289" cy="50953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281" y="3368142"/>
            <a:ext cx="4620490" cy="29146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Личный кабинет в электронном дневнике</a:t>
            </a:r>
            <a:br>
              <a:rPr lang="ru-RU" dirty="0"/>
            </a:br>
            <a:r>
              <a:rPr lang="en-US" dirty="0">
                <a:hlinkClick r:id="rId4"/>
              </a:rPr>
              <a:t>http://isotm.ru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139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281" y="3368142"/>
            <a:ext cx="4620490" cy="29146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Личный кабинет в электронном дневнике</a:t>
            </a:r>
            <a:br>
              <a:rPr lang="ru-RU" dirty="0"/>
            </a:br>
            <a:r>
              <a:rPr lang="en-US" dirty="0">
                <a:hlinkClick r:id="rId3"/>
              </a:rPr>
              <a:t>http://isotm.ru</a:t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2DDF45C-1432-36AD-8CE9-5B803A5F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00504" y="1076632"/>
            <a:ext cx="4080362" cy="45280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5829281" y="825910"/>
            <a:ext cx="53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813495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4BABC99-16B2-9845-1551-90D3D0FC2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492" y="1430557"/>
            <a:ext cx="11513016" cy="42972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40" y="130778"/>
            <a:ext cx="11906520" cy="65964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956" y="4905829"/>
            <a:ext cx="5501149" cy="17918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Личный кабинет в электронном дневнике</a:t>
            </a:r>
            <a:br>
              <a:rPr lang="ru-RU" dirty="0"/>
            </a:br>
            <a:r>
              <a:rPr lang="en-US" dirty="0">
                <a:hlinkClick r:id="rId4"/>
              </a:rPr>
              <a:t>http://isotm.ru</a:t>
            </a:r>
            <a:br>
              <a:rPr lang="ru-RU" dirty="0"/>
            </a:b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54209E-77BB-257A-7CD8-822D0E054237}"/>
              </a:ext>
            </a:extLst>
          </p:cNvPr>
          <p:cNvSpPr txBox="1"/>
          <p:nvPr/>
        </p:nvSpPr>
        <p:spPr>
          <a:xfrm>
            <a:off x="5829281" y="471967"/>
            <a:ext cx="532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1845197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1691</Words>
  <Application>Microsoft Office PowerPoint</Application>
  <PresentationFormat>Широкоэкранный</PresentationFormat>
  <Paragraphs>204</Paragraphs>
  <Slides>37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Roboto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ОБУЧЕНИЕ</vt:lpstr>
      <vt:lpstr>Индивидуальный учебный план https://distant.isotm.ru/students/syllabus/ </vt:lpstr>
      <vt:lpstr>Индивидуальный учебный план https://distant.isotm.ru/students/syllabus/ </vt:lpstr>
      <vt:lpstr>Индивидуальный учебный план</vt:lpstr>
      <vt:lpstr>Личный кабинет в электронном дневнике http://isotm.ru </vt:lpstr>
      <vt:lpstr>Личный кабинет в электронном дневнике http://isotm.ru </vt:lpstr>
      <vt:lpstr>Личный кабинет в электронном дневнике http://isotm.ru </vt:lpstr>
      <vt:lpstr>Презентация PowerPoint</vt:lpstr>
      <vt:lpstr>Презентация PowerPoint</vt:lpstr>
      <vt:lpstr>Сроки загрузки и проверки контрольных работ https://distant.isotm.ru/students/test-papers/ </vt:lpstr>
      <vt:lpstr>Презентация PowerPoint</vt:lpstr>
      <vt:lpstr>Презентация PowerPoint</vt:lpstr>
      <vt:lpstr>Презентация PowerPoint</vt:lpstr>
      <vt:lpstr>Аттестация</vt:lpstr>
      <vt:lpstr>Годовая отметка</vt:lpstr>
      <vt:lpstr>Требования к контрольным работам</vt:lpstr>
      <vt:lpstr>Школьная библиотека (Сумской проезд, д. 5А)</vt:lpstr>
      <vt:lpstr>Время на выполнение контрольных работ</vt:lpstr>
      <vt:lpstr>СИСТЕМА ОЦЕНИВАНИЯ</vt:lpstr>
      <vt:lpstr>КОНТРОЛЬНАЯ РАБОТА ПОД НАБЛЮДЕНИЕМ ПРИ ПЕРЕХОДЕ В 9 КЛАСС</vt:lpstr>
      <vt:lpstr>Внешняя диагностика МЦКО</vt:lpstr>
      <vt:lpstr>БИБЛИОТЕКА</vt:lpstr>
      <vt:lpstr>ТРЕБУЕТ ИСПРАВЛЕНИЯ</vt:lpstr>
      <vt:lpstr>ЛАБОРАТОРНЫЕ РАБОТЫ</vt:lpstr>
      <vt:lpstr>ГОСУДАРСТВЕННАЯ ИТОГОВАЯ АТТЕСТАЦИЯ (ГИА)</vt:lpstr>
      <vt:lpstr>Основной государственный экзамен (ОГЭ) 9 КЛАСС</vt:lpstr>
      <vt:lpstr>Единый государственный экзамен (ЕГЭ) 10 и 11 КЛАСС</vt:lpstr>
      <vt:lpstr>РОДИТЕЛЬСКОЕ СОБРАНИЕ для ВЫПУСКНИКОВ</vt:lpstr>
      <vt:lpstr>Учебный год</vt:lpstr>
      <vt:lpstr>ВНЕУРОЧНАЯ ДЕЯТЕЛЬНОСТЬ</vt:lpstr>
      <vt:lpstr>Презентация PowerPoint</vt:lpstr>
      <vt:lpstr>Презентация PowerPoint</vt:lpstr>
      <vt:lpstr>Полезные ссылки</vt:lpstr>
      <vt:lpstr>Контакты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modified xsi:type="dcterms:W3CDTF">2023-08-22T15:36:43Z</dcterms:modified>
</cp:coreProperties>
</file>