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16" r:id="rId5"/>
    <p:sldId id="317" r:id="rId6"/>
    <p:sldId id="318" r:id="rId7"/>
    <p:sldId id="259" r:id="rId8"/>
    <p:sldId id="319" r:id="rId9"/>
    <p:sldId id="320" r:id="rId10"/>
    <p:sldId id="321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322" r:id="rId19"/>
    <p:sldId id="323" r:id="rId20"/>
    <p:sldId id="325" r:id="rId21"/>
    <p:sldId id="333" r:id="rId22"/>
    <p:sldId id="334" r:id="rId23"/>
    <p:sldId id="335" r:id="rId24"/>
    <p:sldId id="336" r:id="rId25"/>
    <p:sldId id="337" r:id="rId26"/>
    <p:sldId id="338" r:id="rId27"/>
    <p:sldId id="33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65E"/>
    <a:srgbClr val="D7232B"/>
    <a:srgbClr val="0563C1"/>
    <a:srgbClr val="4B4569"/>
    <a:srgbClr val="8D3261"/>
    <a:srgbClr val="23165B"/>
    <a:srgbClr val="846095"/>
    <a:srgbClr val="4A36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CDFB9-B549-350E-44E5-1929A96DB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4AC751-8FF5-35C6-2BEE-030C6F99E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C5B74-9C02-6551-FE7C-65F95C6FD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214E-17E1-4763-9A2B-7452DCBDFDF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FC8D4-54D5-7F5A-4E1D-43642CBE9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AA03D-A837-1D87-3CE1-E8D438CF3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EA6B-DDE7-4D3D-95B0-4909C21B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62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7DFEC-0AF1-403F-A6E8-C99BED9C8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12923-44D0-A9E9-6FF2-133197308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5AB3A-1C78-C2DA-D7BC-511F34D1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214E-17E1-4763-9A2B-7452DCBDFDF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218C1-E187-E803-0B92-0C31A57F7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52AEB-76F2-3496-D2C7-98B971459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EA6B-DDE7-4D3D-95B0-4909C21B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7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CA5994-DA92-6A3A-FA24-AB7877531B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3400A9-A21F-FF9D-955C-9968F967B5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2C80D-B3DF-0B2E-F550-DFC8E3598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214E-17E1-4763-9A2B-7452DCBDFDF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DDBA9-3DD9-0C7B-ADE8-9DEE3843F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1A988-AAFF-8778-EDAD-63DEE9C7B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EA6B-DDE7-4D3D-95B0-4909C21B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21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EC637-D0F7-829F-018B-4A68FF9B2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BFAFF-D616-D1C1-412D-AB3E42AA9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565F3-8867-2558-7F28-61D8DFD6C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214E-17E1-4763-9A2B-7452DCBDFDF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0970F-C51D-2A61-F1B2-B6B298755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5C360-DCA2-75BA-16D1-BEB99DAE1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EA6B-DDE7-4D3D-95B0-4909C21B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61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131D0-D36E-3B2B-B0A3-852BDDCA5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F9F626-DABB-A6CA-7FDE-B869EAA96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089E8-A088-724B-C325-9BC59DBFE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214E-17E1-4763-9A2B-7452DCBDFDF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2FFF4-7183-E888-DA45-763BBC560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B751A-F685-4E8C-918F-876E3F86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EA6B-DDE7-4D3D-95B0-4909C21B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0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2ED55-173E-98A8-F7CC-D24E388C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CA208-8B9B-826C-5676-3885FDC80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F46F4-92D9-2FCF-0010-9EA3FA0B09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19B09B-5284-C05C-8895-476B2FCAA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214E-17E1-4763-9A2B-7452DCBDFDF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D34337-74F0-4A74-0A96-369C7BEDA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92B80-482E-913B-BD8A-0A967F1CF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EA6B-DDE7-4D3D-95B0-4909C21B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1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5B804-C75B-6614-6B9C-B13BA7600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A3532-FAB7-F609-F464-E20809AE7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AE86DF-60FB-D294-E42E-AE40F67961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87064F-8C12-79C4-6E97-1A1CCB19CE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644C6B-9EBB-2F17-D143-7E8A9FD10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1A6018-563B-3D68-C011-8A42A58C6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214E-17E1-4763-9A2B-7452DCBDFDF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6B6BB5-270B-70B2-C508-74DB30243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6E8DC8-FF43-7205-9F16-E9FEC91B0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EA6B-DDE7-4D3D-95B0-4909C21B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03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918E5-76D9-F66F-7C23-9303508E4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3534EF-F6DC-DAB8-BBBD-1A2BE5D06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214E-17E1-4763-9A2B-7452DCBDFDF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A8EFF0-9822-0636-087B-2235BCB21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B0E7DA-06F3-D86F-7173-BD25BCA14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EA6B-DDE7-4D3D-95B0-4909C21B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51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3574A4-9AF7-CDE9-2880-DF40000F4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214E-17E1-4763-9A2B-7452DCBDFDF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6075DF-112F-66F5-BE3A-881E7D6CB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ABDE1-AC52-F28D-A4DB-051FF3327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EA6B-DDE7-4D3D-95B0-4909C21B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1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C6E46-0C73-6C19-9A85-1D3D5ECEB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6DF61-BE42-106F-0B71-FD209951C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9A47E8-27C0-6C4A-9730-AC4A445AD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8FF6B-A7CD-9DEA-93E5-01B7D1EF9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214E-17E1-4763-9A2B-7452DCBDFDF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A6566-BA66-9F00-647C-0A9D03995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C0EE2-4F6E-4A85-8F52-E08E7ABCC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EA6B-DDE7-4D3D-95B0-4909C21B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B4F70-1E5C-C49B-064A-B35B17AF8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487FF-81A9-2804-717A-D5C6170D4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CD825-12B8-0D68-B235-755894ADBD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DC568-2A97-623C-DAFF-4B7A8B10D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214E-17E1-4763-9A2B-7452DCBDFDF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C40334-8C67-1101-5490-4E93F74FB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F4BA9-4781-665F-9007-BF85238BA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EA6B-DDE7-4D3D-95B0-4909C21B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55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893A1A-D131-E511-70DE-D7BE42D38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572A3F-79D5-2254-D63E-A3A8EC8DF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84712-98FD-11A4-8E67-A572096625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8214E-17E1-4763-9A2B-7452DCBDFDF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9B619-A7EF-43B0-B5A2-2BFF52D3B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328EA-3341-B7A7-816C-84785EB69F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7EA6B-DDE7-4D3D-95B0-4909C21B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2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isotm.ru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asachov@schooloftomorrow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sotm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955630F-7A5A-55D4-2196-DE666FBC5A83}"/>
              </a:ext>
            </a:extLst>
          </p:cNvPr>
          <p:cNvSpPr txBox="1"/>
          <p:nvPr/>
        </p:nvSpPr>
        <p:spPr>
          <a:xfrm>
            <a:off x="415047" y="2230445"/>
            <a:ext cx="11361906" cy="2087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Montserrat Alternates Black" panose="00000A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Электронная образовательная среда</a:t>
            </a:r>
            <a:endParaRPr lang="en-US" sz="3600" b="1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Montserrat Alternates Black" panose="00000A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Международной Школы</a:t>
            </a: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Завтрашнего Дня</a:t>
            </a:r>
            <a:endParaRPr lang="en-US" sz="36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effectLst/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D5C77F-1909-E725-9D54-6F0566C05954}"/>
              </a:ext>
            </a:extLst>
          </p:cNvPr>
          <p:cNvSpPr txBox="1"/>
          <p:nvPr/>
        </p:nvSpPr>
        <p:spPr>
          <a:xfrm>
            <a:off x="4991450" y="4840820"/>
            <a:ext cx="6947508" cy="857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20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Montserrat Alternates Black" panose="00000A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Симон Иоаннович Асачёв</a:t>
            </a: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20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Руководитель отдела ИТ ОЗФО МШЗД</a:t>
            </a:r>
            <a:endParaRPr lang="en-US" sz="20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effectLst/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699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НОВОСТИ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808735" y="2277925"/>
            <a:ext cx="1089331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u="sng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Новости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 - основной способ информирования учащихся</a:t>
            </a:r>
          </a:p>
          <a:p>
            <a:endParaRPr lang="ru-RU" sz="32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574438" y="2055304"/>
            <a:ext cx="11182940" cy="144290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E0DCD9-3622-7A34-7ECF-38F0B23114AD}"/>
              </a:ext>
            </a:extLst>
          </p:cNvPr>
          <p:cNvSpPr txBox="1"/>
          <p:nvPr/>
        </p:nvSpPr>
        <p:spPr>
          <a:xfrm>
            <a:off x="808735" y="4028712"/>
            <a:ext cx="1089331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u="sng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Регулярное отслеживание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 ( 1-2 раза в день)</a:t>
            </a:r>
          </a:p>
          <a:p>
            <a:endParaRPr lang="ru-RU" sz="32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70D32F-AAA8-9BF5-9121-7C4CA8C1643D}"/>
              </a:ext>
            </a:extLst>
          </p:cNvPr>
          <p:cNvSpPr/>
          <p:nvPr/>
        </p:nvSpPr>
        <p:spPr>
          <a:xfrm>
            <a:off x="574438" y="3806091"/>
            <a:ext cx="11182940" cy="10772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90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РАСПИСАНИЕ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808735" y="2277925"/>
            <a:ext cx="1089331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u="sng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Расписание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 - основной способ выхода на интернет-урок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574438" y="2055304"/>
            <a:ext cx="11182940" cy="144290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E0DCD9-3622-7A34-7ECF-38F0B23114AD}"/>
              </a:ext>
            </a:extLst>
          </p:cNvPr>
          <p:cNvSpPr txBox="1"/>
          <p:nvPr/>
        </p:nvSpPr>
        <p:spPr>
          <a:xfrm>
            <a:off x="808735" y="4028712"/>
            <a:ext cx="1089331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u="sng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Время начала уроков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 - МОСКОВСКОЕ</a:t>
            </a:r>
          </a:p>
          <a:p>
            <a:endParaRPr lang="ru-RU" sz="32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70D32F-AAA8-9BF5-9121-7C4CA8C1643D}"/>
              </a:ext>
            </a:extLst>
          </p:cNvPr>
          <p:cNvSpPr/>
          <p:nvPr/>
        </p:nvSpPr>
        <p:spPr>
          <a:xfrm>
            <a:off x="574438" y="3806091"/>
            <a:ext cx="11182940" cy="10772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27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ДОМАШНЕЕ ЗАДАНИЕ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808735" y="2277925"/>
            <a:ext cx="1089331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Задания размещаются  учителем после проведения урока (в тот же день)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574438" y="2055304"/>
            <a:ext cx="11182940" cy="144290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E0DCD9-3622-7A34-7ECF-38F0B23114AD}"/>
              </a:ext>
            </a:extLst>
          </p:cNvPr>
          <p:cNvSpPr txBox="1"/>
          <p:nvPr/>
        </p:nvSpPr>
        <p:spPr>
          <a:xfrm>
            <a:off x="808735" y="4028712"/>
            <a:ext cx="108933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Домашнее задание можно сдать учителю</a:t>
            </a:r>
            <a:endParaRPr lang="ru-RU" sz="32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70D32F-AAA8-9BF5-9121-7C4CA8C1643D}"/>
              </a:ext>
            </a:extLst>
          </p:cNvPr>
          <p:cNvSpPr/>
          <p:nvPr/>
        </p:nvSpPr>
        <p:spPr>
          <a:xfrm>
            <a:off x="574438" y="3806091"/>
            <a:ext cx="10808827" cy="110146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9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БИБЛИОТЕКА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808735" y="2277925"/>
            <a:ext cx="1089331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Размещение материалов от учителей:</a:t>
            </a:r>
          </a:p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учебные пособия и доп.материалы.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574438" y="2055304"/>
            <a:ext cx="10808827" cy="144290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E0DCD9-3622-7A34-7ECF-38F0B23114AD}"/>
              </a:ext>
            </a:extLst>
          </p:cNvPr>
          <p:cNvSpPr txBox="1"/>
          <p:nvPr/>
        </p:nvSpPr>
        <p:spPr>
          <a:xfrm>
            <a:off x="808735" y="4028712"/>
            <a:ext cx="1089331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Размещение материалов для родителей:</a:t>
            </a:r>
          </a:p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записи встреч, образцы документов и т.д.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70D32F-AAA8-9BF5-9121-7C4CA8C1643D}"/>
              </a:ext>
            </a:extLst>
          </p:cNvPr>
          <p:cNvSpPr/>
          <p:nvPr/>
        </p:nvSpPr>
        <p:spPr>
          <a:xfrm>
            <a:off x="574438" y="3806092"/>
            <a:ext cx="10808827" cy="15376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00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СООБЩЕНИЯ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808735" y="2277925"/>
            <a:ext cx="108933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Возможность общения с преподавателями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574438" y="2055304"/>
            <a:ext cx="10808827" cy="110734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E0DCD9-3622-7A34-7ECF-38F0B23114AD}"/>
              </a:ext>
            </a:extLst>
          </p:cNvPr>
          <p:cNvSpPr txBox="1"/>
          <p:nvPr/>
        </p:nvSpPr>
        <p:spPr>
          <a:xfrm>
            <a:off x="808735" y="4028712"/>
            <a:ext cx="108933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Отправка файлов может быть ограничена</a:t>
            </a:r>
            <a:endParaRPr lang="ru-RU" sz="32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70D32F-AAA8-9BF5-9121-7C4CA8C1643D}"/>
              </a:ext>
            </a:extLst>
          </p:cNvPr>
          <p:cNvSpPr/>
          <p:nvPr/>
        </p:nvSpPr>
        <p:spPr>
          <a:xfrm>
            <a:off x="574438" y="3915772"/>
            <a:ext cx="10808827" cy="90789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62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КОНТАКТЫ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808735" y="2277925"/>
            <a:ext cx="1089331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Размещены адреса электронной почты основных подразделений ОЗФО МШЗД.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574438" y="2055303"/>
            <a:ext cx="10808827" cy="152679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94C6EC-6C79-AFEE-9335-B192C4A71B90}"/>
              </a:ext>
            </a:extLst>
          </p:cNvPr>
          <p:cNvSpPr/>
          <p:nvPr/>
        </p:nvSpPr>
        <p:spPr>
          <a:xfrm>
            <a:off x="574438" y="3804720"/>
            <a:ext cx="8343059" cy="152679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BB94E8-7681-68A3-B29C-D2C8C39F88C8}"/>
              </a:ext>
            </a:extLst>
          </p:cNvPr>
          <p:cNvSpPr txBox="1"/>
          <p:nvPr/>
        </p:nvSpPr>
        <p:spPr>
          <a:xfrm>
            <a:off x="808735" y="4012055"/>
            <a:ext cx="1037378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Официальная переписка </a:t>
            </a:r>
            <a:r>
              <a:rPr lang="ru-RU" sz="3200" u="sng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только</a:t>
            </a:r>
          </a:p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по эл.почте</a:t>
            </a:r>
          </a:p>
        </p:txBody>
      </p:sp>
    </p:spTree>
    <p:extLst>
      <p:ext uri="{BB962C8B-B14F-4D97-AF65-F5344CB8AC3E}">
        <p14:creationId xmlns:p14="http://schemas.microsoft.com/office/powerpoint/2010/main" val="3251938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ТРЕБУЕТ ИСПРАВЛЕНИЯ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808735" y="2277925"/>
            <a:ext cx="967750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Возможность отслеживать проблемы с файлами загруженных работ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574439" y="2055304"/>
            <a:ext cx="10431918" cy="14475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01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РАЗДЕЛЫ ОТЧЕТОВ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574438" y="2319870"/>
            <a:ext cx="1127980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ИНДИВИДУАЛЬНЫЙ ТАБЕЛЬ УСПЕВАЕМОСТИ</a:t>
            </a:r>
          </a:p>
          <a:p>
            <a:endParaRPr lang="ru-RU" sz="32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  <a:p>
            <a:pPr marL="457200" indent="-457200">
              <a:buFontTx/>
              <a:buChar char="-"/>
            </a:pP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ОТЧЕТ ПО ТЕКУЩИМ ОЦЕНКАМ</a:t>
            </a:r>
          </a:p>
          <a:p>
            <a:endParaRPr lang="ru-RU" sz="32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  <a:p>
            <a:pPr marL="457200" indent="-457200">
              <a:buFontTx/>
              <a:buChar char="-"/>
            </a:pP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ГРАМОТА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337761" y="2055303"/>
            <a:ext cx="11516478" cy="307036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530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6431" y="972403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u="sng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ИНТЕРНЕТ-УРОКИ</a:t>
            </a:r>
            <a:endParaRPr lang="ru-RU" sz="3600" u="sng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424239" y="2345037"/>
            <a:ext cx="1143419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Проходят на платформе</a:t>
            </a:r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 </a:t>
            </a:r>
          </a:p>
          <a:p>
            <a:endParaRPr lang="en-US" sz="32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Количество уроков в неделю указано в ИУП</a:t>
            </a:r>
          </a:p>
          <a:p>
            <a:endParaRPr lang="ru-RU" sz="32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Расписание размещено в эл.журнале</a:t>
            </a:r>
          </a:p>
          <a:p>
            <a:endParaRPr lang="ru-RU" sz="32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Время начала и окончания уроков - московское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253663" y="2155970"/>
            <a:ext cx="11684674" cy="40099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DFE972-2EFD-4F92-1C08-FD162FE69E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411" y="1824983"/>
            <a:ext cx="1904303" cy="1691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873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07325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УЧАСТИЕ В ИНТЕРНЕТ-УРОКАХ: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861269" y="2194036"/>
            <a:ext cx="10469461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Камера и звук 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включены</a:t>
            </a:r>
          </a:p>
          <a:p>
            <a:pPr marL="514350" indent="-514350">
              <a:buAutoNum type="arabicPeriod"/>
            </a:pP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</a:rPr>
              <a:t>Опрятное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 рабочее место</a:t>
            </a:r>
          </a:p>
          <a:p>
            <a:pPr marL="514350" indent="-514350">
              <a:buAutoNum type="arabicPeriod"/>
            </a:pP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Участники и люди в кадре – </a:t>
            </a:r>
            <a:r>
              <a:rPr lang="ru-RU" sz="3200" u="sng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</a:rPr>
              <a:t>ОДЕТЫ</a:t>
            </a:r>
          </a:p>
          <a:p>
            <a:pPr marL="514350" indent="-514350">
              <a:buAutoNum type="arabicPeriod"/>
            </a:pP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Уважительное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 отношение</a:t>
            </a:r>
          </a:p>
          <a:p>
            <a:pPr marL="514350" indent="-514350">
              <a:buAutoNum type="arabicPeriod"/>
            </a:pP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</a:rPr>
              <a:t>Соблюдение правил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 участия в интернет-уроках</a:t>
            </a:r>
          </a:p>
          <a:p>
            <a:pPr marL="514350" indent="-514350">
              <a:buAutoNum type="arabicPeriod"/>
            </a:pPr>
            <a:endParaRPr lang="ru-RU" sz="32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696287" y="2055304"/>
            <a:ext cx="10634444" cy="33891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5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A36DD4-AECA-586A-A0C3-C1F2037F9D44}"/>
              </a:ext>
            </a:extLst>
          </p:cNvPr>
          <p:cNvSpPr txBox="1"/>
          <p:nvPr/>
        </p:nvSpPr>
        <p:spPr>
          <a:xfrm>
            <a:off x="415047" y="2230445"/>
            <a:ext cx="11361906" cy="2087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Montserrat Alternates Black" panose="00000A00000000000000" pitchFamily="50" charset="-52"/>
                <a:ea typeface="Times New Roman" panose="02020603050405020304" pitchFamily="18" charset="0"/>
              </a:rPr>
              <a:t>1. Организация рабочего места ученика.</a:t>
            </a: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Montserrat Alternates Black" panose="00000A00000000000000" pitchFamily="50" charset="-52"/>
                <a:ea typeface="Times New Roman" panose="02020603050405020304" pitchFamily="18" charset="0"/>
              </a:rPr>
              <a:t>Технические требования</a:t>
            </a: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Montserrat Alternates Black" panose="00000A00000000000000" pitchFamily="50" charset="-52"/>
                <a:ea typeface="Times New Roman" panose="02020603050405020304" pitchFamily="18" charset="0"/>
              </a:rPr>
              <a:t>к оснащению учебного места ученика.</a:t>
            </a:r>
            <a:endParaRPr lang="en-US" sz="40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effectLst/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055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КОНТРОЛЬНЫЕ РАБОТЫ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987104" y="2351782"/>
            <a:ext cx="1021779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Выполняются </a:t>
            </a:r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3200" b="1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строго установленные даты и время</a:t>
            </a:r>
            <a:endParaRPr lang="ru-RU" sz="32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574438" y="2055303"/>
            <a:ext cx="10960424" cy="15687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939C0F-BD3A-564E-7658-20A011B04223}"/>
              </a:ext>
            </a:extLst>
          </p:cNvPr>
          <p:cNvSpPr txBox="1"/>
          <p:nvPr/>
        </p:nvSpPr>
        <p:spPr>
          <a:xfrm>
            <a:off x="987104" y="4307815"/>
            <a:ext cx="1021779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Выполняются </a:t>
            </a:r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в форматах:</a:t>
            </a:r>
          </a:p>
          <a:p>
            <a:pPr marL="457200" indent="-457200" algn="ctr">
              <a:buFontTx/>
              <a:buChar char="-"/>
            </a:pPr>
            <a:r>
              <a:rPr lang="ru-RU" sz="3200" b="1" dirty="0">
                <a:ln>
                  <a:solidFill>
                    <a:schemeClr val="tx1"/>
                  </a:solidFill>
                </a:ln>
                <a:latin typeface="Montserrat Alternates Black" panose="00000A00000000000000" pitchFamily="50" charset="-52"/>
                <a:cs typeface="Times New Roman" panose="02020603050405020304" pitchFamily="18" charset="0"/>
              </a:rPr>
              <a:t>оффлайн</a:t>
            </a:r>
          </a:p>
          <a:p>
            <a:pPr marL="457200" indent="-457200" algn="ctr">
              <a:buFontTx/>
              <a:buChar char="-"/>
            </a:pPr>
            <a:r>
              <a:rPr lang="ru-RU" sz="3200" b="1" dirty="0">
                <a:ln>
                  <a:solidFill>
                    <a:schemeClr val="tx1"/>
                  </a:solidFill>
                </a:ln>
                <a:latin typeface="Montserrat Alternates Black" panose="00000A00000000000000" pitchFamily="50" charset="-52"/>
                <a:cs typeface="Times New Roman" panose="02020603050405020304" pitchFamily="18" charset="0"/>
              </a:rPr>
              <a:t>с наблюдением</a:t>
            </a:r>
            <a:endParaRPr lang="ru-RU" sz="3200" dirty="0">
              <a:ln>
                <a:solidFill>
                  <a:schemeClr val="tx1"/>
                </a:solidFill>
              </a:ln>
              <a:latin typeface="Montserrat Alternates Black" panose="00000A00000000000000" pitchFamily="50" charset="-52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279BEC-9574-2A46-34BA-56295DFF5329}"/>
              </a:ext>
            </a:extLst>
          </p:cNvPr>
          <p:cNvSpPr/>
          <p:nvPr/>
        </p:nvSpPr>
        <p:spPr>
          <a:xfrm>
            <a:off x="574438" y="4011336"/>
            <a:ext cx="10960424" cy="2137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135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КОНТРОЛЬНЫЕ РАБОТЫ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469783" y="2351782"/>
            <a:ext cx="11065079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Точные сроки выполнения, сдачи и пересдачи контрольных работ указаны в</a:t>
            </a:r>
          </a:p>
          <a:p>
            <a:pPr algn="ctr"/>
            <a:r>
              <a:rPr lang="ru-RU" sz="3200" u="sng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документе на сайте школы в разделе «Контрольные работы»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469783" y="2055303"/>
            <a:ext cx="11065079" cy="275997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553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КОНТРОЛЬНЫЕ РАБОТЫ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469783" y="2351782"/>
            <a:ext cx="11065079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Файлы контрольных работ загружаются в журнал в форматах:</a:t>
            </a:r>
          </a:p>
          <a:p>
            <a:pPr algn="ctr"/>
            <a:endParaRPr lang="ru-RU" sz="32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</a:endParaRPr>
          </a:p>
          <a:p>
            <a:pPr algn="ctr"/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Только 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Z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IP, PDF, JPEG, MP3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469783" y="2055303"/>
            <a:ext cx="11065079" cy="275997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58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КОНТРОЛЬНЫЕ РАБОТЫ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563460" y="2100112"/>
            <a:ext cx="1106507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Выполненные работы загружаются в журнал в виде:</a:t>
            </a:r>
          </a:p>
          <a:p>
            <a:pPr algn="ctr"/>
            <a:endParaRPr lang="ru-RU" sz="32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</a:endParaRPr>
          </a:p>
          <a:p>
            <a:pPr marL="514350" indent="-514350" algn="ctr">
              <a:buAutoNum type="arabicPeriod"/>
            </a:pP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Один архив (сканы всех страниц работы)</a:t>
            </a:r>
          </a:p>
          <a:p>
            <a:pPr marL="514350" indent="-514350" algn="ctr">
              <a:buAutoNum type="arabicPeriod"/>
            </a:pPr>
            <a:endParaRPr lang="ru-RU" sz="3200" dirty="0">
              <a:ln>
                <a:solidFill>
                  <a:schemeClr val="tx1"/>
                </a:solidFill>
              </a:ln>
              <a:solidFill>
                <a:srgbClr val="22165E"/>
              </a:solidFill>
              <a:latin typeface="Montserrat Alternates Black" panose="00000A00000000000000" pitchFamily="50" charset="-52"/>
              <a:ea typeface="Calibri" panose="020F0502020204030204" pitchFamily="34" charset="0"/>
            </a:endParaRPr>
          </a:p>
          <a:p>
            <a:pPr marL="514350" indent="-514350" algn="ctr">
              <a:buAutoNum type="arabicPeriod"/>
            </a:pP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Многостраничный PDF-файл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563460" y="1803632"/>
            <a:ext cx="11065079" cy="42951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899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КОНТРОЛЬНЫЕ РАБОТЫ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563460" y="2100112"/>
            <a:ext cx="1106507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Максимально допустимый вес файла работы, загружаемого в журнал:</a:t>
            </a:r>
          </a:p>
          <a:p>
            <a:pPr algn="ctr"/>
            <a:endParaRPr lang="ru-RU" sz="48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</a:endParaRPr>
          </a:p>
          <a:p>
            <a:pPr algn="ctr"/>
            <a:r>
              <a:rPr lang="ru-RU" sz="4800" u="sng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НЕ БОЛЕЕ 15 МБ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563460" y="1803632"/>
            <a:ext cx="11065079" cy="42951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731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КОНТРОЛЬНЫЕ РАБОТЫ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563460" y="2100112"/>
            <a:ext cx="11065079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Требования к скану работы:</a:t>
            </a:r>
          </a:p>
          <a:p>
            <a:pPr algn="ctr"/>
            <a:endParaRPr lang="ru-RU" sz="3200" dirty="0">
              <a:ln>
                <a:solidFill>
                  <a:schemeClr val="tx1"/>
                </a:solidFill>
              </a:ln>
              <a:solidFill>
                <a:srgbClr val="22165E"/>
              </a:solidFill>
              <a:latin typeface="Montserrat Alternates Black" panose="00000A00000000000000" pitchFamily="50" charset="-52"/>
              <a:ea typeface="Calibri" panose="020F0502020204030204" pitchFamily="34" charset="0"/>
            </a:endParaRPr>
          </a:p>
          <a:p>
            <a:pPr marL="514350" indent="-514350">
              <a:buFontTx/>
              <a:buAutoNum type="arabicPeriod"/>
            </a:pPr>
            <a:r>
              <a:rPr lang="ru-RU" sz="2400" u="sng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Из названия файла понятно кто и какой предмет сдаёт</a:t>
            </a:r>
          </a:p>
          <a:p>
            <a:pPr marL="514350" indent="-514350">
              <a:buFontTx/>
              <a:buAutoNum type="arabicPeriod"/>
            </a:pPr>
            <a:endParaRPr lang="ru-RU" sz="2400" u="sng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</a:endParaRPr>
          </a:p>
          <a:p>
            <a:pPr marL="514350" indent="-514350">
              <a:buFontTx/>
              <a:buAutoNum type="arabicPeriod"/>
            </a:pPr>
            <a:r>
              <a:rPr lang="ru-RU" sz="2400" u="sng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Отчётливо видно весь текст работы</a:t>
            </a:r>
          </a:p>
          <a:p>
            <a:pPr marL="514350" indent="-514350">
              <a:buAutoNum type="arabicPeriod"/>
            </a:pPr>
            <a:endParaRPr lang="ru-RU" sz="2400" u="sng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ru-RU" sz="2400" u="sng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Правильная ориентация скана страниц</a:t>
            </a:r>
          </a:p>
          <a:p>
            <a:pPr marL="514350" indent="-514350">
              <a:buAutoNum type="arabicPeriod"/>
            </a:pPr>
            <a:endParaRPr lang="ru-RU" sz="2400" u="sng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ru-RU" sz="2400" u="sng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Отсутствие на изображении кошек, ножек, ручек, вилок, канареек и т.п.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176170" y="1803632"/>
            <a:ext cx="11760174" cy="47062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23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ДАННЫЕ ПРОБНОГО ВХОДА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563460" y="2100112"/>
            <a:ext cx="11065079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hlinkClick r:id="rId2"/>
              </a:rPr>
              <a:t>https://isotm.ru/</a:t>
            </a:r>
            <a:endParaRPr lang="ru-RU" sz="60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</a:endParaRPr>
          </a:p>
          <a:p>
            <a:pPr algn="ctr"/>
            <a:endParaRPr lang="ru-RU" sz="4800" u="sng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</a:endParaRPr>
          </a:p>
          <a:p>
            <a:pPr algn="ctr"/>
            <a:r>
              <a:rPr lang="ru-RU" sz="4800" u="sng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Логин: </a:t>
            </a:r>
            <a:r>
              <a:rPr lang="en-US" sz="4800" u="sng" dirty="0" err="1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TestStud</a:t>
            </a:r>
            <a:endParaRPr lang="en-US" sz="4800" u="sng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</a:endParaRPr>
          </a:p>
          <a:p>
            <a:pPr algn="ctr"/>
            <a:r>
              <a:rPr lang="ru-RU" sz="4800" u="sng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Пароль: 12345678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563460" y="1803632"/>
            <a:ext cx="11065079" cy="42951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232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87936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Дополнительные вопросы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563460" y="2100112"/>
            <a:ext cx="11065079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u="sng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hlinkClick r:id="rId2"/>
              </a:rPr>
              <a:t>asachov@schooloftomorrow.ru</a:t>
            </a:r>
            <a:endParaRPr lang="en-US" sz="4000" u="sng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</a:endParaRPr>
          </a:p>
          <a:p>
            <a:pPr algn="ctr"/>
            <a:r>
              <a:rPr lang="ru-RU" sz="2800" u="sng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Техническая поддержка МШЗД</a:t>
            </a:r>
          </a:p>
          <a:p>
            <a:pPr algn="ctr"/>
            <a:endParaRPr lang="ru-RU" sz="2800" u="sng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</a:endParaRPr>
          </a:p>
          <a:p>
            <a:pPr algn="ctr"/>
            <a:r>
              <a:rPr lang="ru-RU" sz="2800" u="sng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ВРЕМЯ ОТВЕТА:</a:t>
            </a:r>
          </a:p>
          <a:p>
            <a:pPr algn="ctr"/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Один рабочий день </a:t>
            </a:r>
            <a:r>
              <a:rPr lang="ru-RU" sz="2800" u="sng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 </a:t>
            </a:r>
            <a:endParaRPr lang="en-US" sz="2000" u="sng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563460" y="1803632"/>
            <a:ext cx="11065079" cy="42951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32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76F005-4955-E195-0BF8-559FF0671CDE}"/>
              </a:ext>
            </a:extLst>
          </p:cNvPr>
          <p:cNvSpPr txBox="1"/>
          <p:nvPr/>
        </p:nvSpPr>
        <p:spPr>
          <a:xfrm>
            <a:off x="415047" y="880609"/>
            <a:ext cx="11361906" cy="13664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u="sng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effectLst/>
                <a:latin typeface="Montserrat Alternates Black" panose="00000A00000000000000" pitchFamily="50" charset="-52"/>
                <a:ea typeface="Times New Roman" panose="02020603050405020304" pitchFamily="18" charset="0"/>
              </a:rPr>
              <a:t>Рабочее место ученика:</a:t>
            </a: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endParaRPr lang="ru-RU" sz="3600" u="sng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2274FC-C043-DA93-2B54-58A4AA345AD1}"/>
              </a:ext>
            </a:extLst>
          </p:cNvPr>
          <p:cNvSpPr txBox="1"/>
          <p:nvPr/>
        </p:nvSpPr>
        <p:spPr>
          <a:xfrm>
            <a:off x="415047" y="2247073"/>
            <a:ext cx="112938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effectLst/>
                <a:latin typeface="Montserrat Alternates Black" panose="00000A00000000000000" pitchFamily="50" charset="-52"/>
                <a:ea typeface="Calibri" panose="020F0502020204030204" pitchFamily="34" charset="0"/>
              </a:rPr>
              <a:t>Изолировано от различных источников шума</a:t>
            </a:r>
            <a:endParaRPr lang="en-US" sz="54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5D81FA-844A-33F2-564A-5DFC8EAC148F}"/>
              </a:ext>
            </a:extLst>
          </p:cNvPr>
          <p:cNvSpPr txBox="1"/>
          <p:nvPr/>
        </p:nvSpPr>
        <p:spPr>
          <a:xfrm>
            <a:off x="483141" y="3136612"/>
            <a:ext cx="112938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effectLst/>
                <a:latin typeface="Montserrat Alternates Black" panose="00000A00000000000000" pitchFamily="50" charset="-52"/>
                <a:ea typeface="Calibri" panose="020F0502020204030204" pitchFamily="34" charset="0"/>
              </a:rPr>
              <a:t>Имеет опрятный вид</a:t>
            </a:r>
            <a:endParaRPr lang="en-US" sz="54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B29454-8C85-1DF6-9879-2FACDE9CC414}"/>
              </a:ext>
            </a:extLst>
          </p:cNvPr>
          <p:cNvSpPr txBox="1"/>
          <p:nvPr/>
        </p:nvSpPr>
        <p:spPr>
          <a:xfrm>
            <a:off x="415047" y="4026153"/>
            <a:ext cx="1129381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effectLst/>
                <a:latin typeface="Montserrat Alternates Black" panose="00000A00000000000000" pitchFamily="50" charset="-52"/>
                <a:ea typeface="Calibri" panose="020F0502020204030204" pitchFamily="34" charset="0"/>
              </a:rPr>
              <a:t>Оборудовано и оснащено согласно требованиям к техническому обеспечению учебного процесса учащихся ЗФО. </a:t>
            </a:r>
            <a:endParaRPr lang="en-US" sz="54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476B9E-7B8E-62E8-66C4-7584D0E83474}"/>
              </a:ext>
            </a:extLst>
          </p:cNvPr>
          <p:cNvSpPr/>
          <p:nvPr/>
        </p:nvSpPr>
        <p:spPr>
          <a:xfrm>
            <a:off x="330740" y="2149813"/>
            <a:ext cx="11446213" cy="7587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1706A3-8EC4-0089-D90D-A05ACCBE37F5}"/>
              </a:ext>
            </a:extLst>
          </p:cNvPr>
          <p:cNvSpPr/>
          <p:nvPr/>
        </p:nvSpPr>
        <p:spPr>
          <a:xfrm>
            <a:off x="330739" y="3075013"/>
            <a:ext cx="5612861" cy="7587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D303C8D-3D09-0F55-2942-D247F07AFBFA}"/>
              </a:ext>
            </a:extLst>
          </p:cNvPr>
          <p:cNvSpPr/>
          <p:nvPr/>
        </p:nvSpPr>
        <p:spPr>
          <a:xfrm>
            <a:off x="330738" y="4000213"/>
            <a:ext cx="10817160" cy="17001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7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76F005-4955-E195-0BF8-559FF0671CDE}"/>
              </a:ext>
            </a:extLst>
          </p:cNvPr>
          <p:cNvSpPr txBox="1"/>
          <p:nvPr/>
        </p:nvSpPr>
        <p:spPr>
          <a:xfrm>
            <a:off x="415047" y="880609"/>
            <a:ext cx="11361906" cy="13664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u="sng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effectLst/>
                <a:latin typeface="Montserrat Alternates Black" panose="00000A00000000000000" pitchFamily="50" charset="-52"/>
                <a:ea typeface="Times New Roman" panose="02020603050405020304" pitchFamily="18" charset="0"/>
              </a:rPr>
              <a:t>Техническое оснащение:</a:t>
            </a: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endParaRPr lang="ru-RU" sz="3600" u="sng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2274FC-C043-DA93-2B54-58A4AA345AD1}"/>
              </a:ext>
            </a:extLst>
          </p:cNvPr>
          <p:cNvSpPr txBox="1"/>
          <p:nvPr/>
        </p:nvSpPr>
        <p:spPr>
          <a:xfrm>
            <a:off x="483141" y="1831352"/>
            <a:ext cx="1144621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Исправный компьютер с веб-камерой</a:t>
            </a:r>
          </a:p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Стабильный Интернет: </a:t>
            </a:r>
            <a:r>
              <a:rPr lang="ru-RU" sz="3200" i="1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от 20 Мбит/с</a:t>
            </a:r>
            <a:endParaRPr lang="en-US" sz="5400" i="1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5D81FA-844A-33F2-564A-5DFC8EAC148F}"/>
              </a:ext>
            </a:extLst>
          </p:cNvPr>
          <p:cNvSpPr txBox="1"/>
          <p:nvPr/>
        </p:nvSpPr>
        <p:spPr>
          <a:xfrm>
            <a:off x="483141" y="4467116"/>
            <a:ext cx="112938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Исправный п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effectLst/>
                <a:latin typeface="Montserrat Alternates Black" panose="00000A00000000000000" pitchFamily="50" charset="-52"/>
                <a:ea typeface="Calibri" panose="020F0502020204030204" pitchFamily="34" charset="0"/>
              </a:rPr>
              <a:t>ринтер</a:t>
            </a:r>
            <a:endParaRPr lang="en-US" sz="54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B29454-8C85-1DF6-9879-2FACDE9CC414}"/>
              </a:ext>
            </a:extLst>
          </p:cNvPr>
          <p:cNvSpPr txBox="1"/>
          <p:nvPr/>
        </p:nvSpPr>
        <p:spPr>
          <a:xfrm>
            <a:off x="415047" y="5620360"/>
            <a:ext cx="112938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effectLst/>
                <a:latin typeface="Montserrat Alternates Black" panose="00000A00000000000000" pitchFamily="50" charset="-52"/>
                <a:ea typeface="Calibri" panose="020F0502020204030204" pitchFamily="34" charset="0"/>
              </a:rPr>
              <a:t>Исправное сканирующее устройство</a:t>
            </a:r>
            <a:endParaRPr lang="en-US" sz="54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476B9E-7B8E-62E8-66C4-7584D0E83474}"/>
              </a:ext>
            </a:extLst>
          </p:cNvPr>
          <p:cNvSpPr/>
          <p:nvPr/>
        </p:nvSpPr>
        <p:spPr>
          <a:xfrm>
            <a:off x="330740" y="1729389"/>
            <a:ext cx="11446213" cy="11791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1706A3-8EC4-0089-D90D-A05ACCBE37F5}"/>
              </a:ext>
            </a:extLst>
          </p:cNvPr>
          <p:cNvSpPr/>
          <p:nvPr/>
        </p:nvSpPr>
        <p:spPr>
          <a:xfrm>
            <a:off x="330740" y="4405517"/>
            <a:ext cx="5301576" cy="7587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D303C8D-3D09-0F55-2942-D247F07AFBFA}"/>
              </a:ext>
            </a:extLst>
          </p:cNvPr>
          <p:cNvSpPr/>
          <p:nvPr/>
        </p:nvSpPr>
        <p:spPr>
          <a:xfrm>
            <a:off x="330740" y="5620360"/>
            <a:ext cx="9358009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CF9F02-7A7C-BF74-EB69-D9362BB40133}"/>
              </a:ext>
            </a:extLst>
          </p:cNvPr>
          <p:cNvSpPr txBox="1"/>
          <p:nvPr/>
        </p:nvSpPr>
        <p:spPr>
          <a:xfrm>
            <a:off x="415047" y="3364656"/>
            <a:ext cx="112938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effectLst/>
                <a:latin typeface="Montserrat Alternates Black" panose="00000A00000000000000" pitchFamily="50" charset="-52"/>
                <a:ea typeface="Calibri" panose="020F0502020204030204" pitchFamily="34" charset="0"/>
              </a:rPr>
              <a:t>Исправное звуковое устройство</a:t>
            </a:r>
            <a:endParaRPr lang="en-US" sz="54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4513CE-F71F-8934-7EE6-E89D0B398AB4}"/>
              </a:ext>
            </a:extLst>
          </p:cNvPr>
          <p:cNvSpPr/>
          <p:nvPr/>
        </p:nvSpPr>
        <p:spPr>
          <a:xfrm>
            <a:off x="330741" y="3287934"/>
            <a:ext cx="8171234" cy="83547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776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76F005-4955-E195-0BF8-559FF0671CDE}"/>
              </a:ext>
            </a:extLst>
          </p:cNvPr>
          <p:cNvSpPr txBox="1"/>
          <p:nvPr/>
        </p:nvSpPr>
        <p:spPr>
          <a:xfrm>
            <a:off x="415047" y="880609"/>
            <a:ext cx="11361906" cy="13664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u="sng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effectLst/>
                <a:latin typeface="Montserrat Alternates Black" panose="00000A00000000000000" pitchFamily="50" charset="-52"/>
                <a:ea typeface="Times New Roman" panose="02020603050405020304" pitchFamily="18" charset="0"/>
              </a:rPr>
              <a:t>Требования к компьютеру:</a:t>
            </a: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endParaRPr lang="ru-RU" sz="3600" u="sng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2274FC-C043-DA93-2B54-58A4AA345AD1}"/>
              </a:ext>
            </a:extLst>
          </p:cNvPr>
          <p:cNvSpPr txBox="1"/>
          <p:nvPr/>
        </p:nvSpPr>
        <p:spPr>
          <a:xfrm>
            <a:off x="415046" y="2247073"/>
            <a:ext cx="1136190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С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effectLst/>
                <a:latin typeface="Montserrat Alternates Black" panose="00000A00000000000000" pitchFamily="50" charset="-52"/>
                <a:ea typeface="Calibri" panose="020F0502020204030204" pitchFamily="34" charset="0"/>
              </a:rPr>
              <a:t>редние показатели производительности на момент обучения.</a:t>
            </a:r>
            <a:endParaRPr lang="en-US" sz="80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D48581-8291-37C7-5572-EE587CC1DA22}"/>
              </a:ext>
            </a:extLst>
          </p:cNvPr>
          <p:cNvSpPr txBox="1"/>
          <p:nvPr/>
        </p:nvSpPr>
        <p:spPr>
          <a:xfrm>
            <a:off x="415047" y="3993205"/>
            <a:ext cx="1144621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П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effectLst/>
                <a:latin typeface="Montserrat Alternates Black" panose="00000A00000000000000" pitchFamily="50" charset="-52"/>
                <a:ea typeface="Calibri" panose="020F0502020204030204" pitchFamily="34" charset="0"/>
              </a:rPr>
              <a:t>олный пакет программного обеспечения для работы с файлами установленного типа.</a:t>
            </a:r>
            <a:endParaRPr lang="en-US" sz="138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626057-6661-1E9A-F2E9-014481710A00}"/>
              </a:ext>
            </a:extLst>
          </p:cNvPr>
          <p:cNvSpPr/>
          <p:nvPr/>
        </p:nvSpPr>
        <p:spPr>
          <a:xfrm>
            <a:off x="330741" y="2062536"/>
            <a:ext cx="11446212" cy="136646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0561D7-8D11-91FC-CF60-D63D73667AC2}"/>
              </a:ext>
            </a:extLst>
          </p:cNvPr>
          <p:cNvSpPr/>
          <p:nvPr/>
        </p:nvSpPr>
        <p:spPr>
          <a:xfrm>
            <a:off x="330741" y="3848582"/>
            <a:ext cx="11446212" cy="136646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770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76F005-4955-E195-0BF8-559FF0671CDE}"/>
              </a:ext>
            </a:extLst>
          </p:cNvPr>
          <p:cNvSpPr txBox="1"/>
          <p:nvPr/>
        </p:nvSpPr>
        <p:spPr>
          <a:xfrm>
            <a:off x="415047" y="880609"/>
            <a:ext cx="11361906" cy="13664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u="sng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effectLst/>
                <a:latin typeface="Montserrat Alternates Black" panose="00000A00000000000000" pitchFamily="50" charset="-52"/>
                <a:ea typeface="Times New Roman" panose="02020603050405020304" pitchFamily="18" charset="0"/>
              </a:rPr>
              <a:t>Типы файлов:</a:t>
            </a: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endParaRPr lang="ru-RU" sz="3600" u="sng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2274FC-C043-DA93-2B54-58A4AA345AD1}"/>
              </a:ext>
            </a:extLst>
          </p:cNvPr>
          <p:cNvSpPr txBox="1"/>
          <p:nvPr/>
        </p:nvSpPr>
        <p:spPr>
          <a:xfrm>
            <a:off x="415047" y="1809328"/>
            <a:ext cx="12081753" cy="45394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жатые архивы (</a:t>
            </a:r>
            <a:r>
              <a:rPr lang="en-US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RAR </a:t>
            </a:r>
            <a:r>
              <a:rPr lang="ru-RU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ZIP</a:t>
            </a:r>
            <a:r>
              <a:rPr lang="ru-RU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effectLst/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текстовые документы (</a:t>
            </a:r>
            <a:r>
              <a:rPr lang="en-US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DOC</a:t>
            </a:r>
            <a:r>
              <a:rPr lang="ru-RU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TXT</a:t>
            </a:r>
            <a:r>
              <a:rPr lang="ru-RU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RTF</a:t>
            </a:r>
            <a:r>
              <a:rPr lang="ru-RU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effectLst/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таблицы</a:t>
            </a:r>
            <a:r>
              <a:rPr lang="en-US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(XLS)</a:t>
            </a:r>
          </a:p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презентации</a:t>
            </a:r>
            <a:r>
              <a:rPr lang="en-US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(PPT)</a:t>
            </a:r>
          </a:p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электронные документы </a:t>
            </a:r>
            <a:r>
              <a:rPr lang="en-US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PDF</a:t>
            </a:r>
          </a:p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аудио-файлы (</a:t>
            </a:r>
            <a:r>
              <a:rPr lang="en-US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MP3</a:t>
            </a:r>
            <a:r>
              <a:rPr lang="ru-RU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effectLst/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видео-файлы (</a:t>
            </a:r>
            <a:r>
              <a:rPr lang="en-US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AVI, WMV</a:t>
            </a:r>
            <a:r>
              <a:rPr lang="ru-RU" sz="2800" dirty="0">
                <a:effectLst/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effectLst/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476B9E-7B8E-62E8-66C4-7584D0E83474}"/>
              </a:ext>
            </a:extLst>
          </p:cNvPr>
          <p:cNvSpPr/>
          <p:nvPr/>
        </p:nvSpPr>
        <p:spPr>
          <a:xfrm>
            <a:off x="330740" y="1789889"/>
            <a:ext cx="11446213" cy="4572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742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B0ECFF-ED00-6AC1-C8CC-4029631B23BF}"/>
              </a:ext>
            </a:extLst>
          </p:cNvPr>
          <p:cNvSpPr txBox="1"/>
          <p:nvPr/>
        </p:nvSpPr>
        <p:spPr>
          <a:xfrm>
            <a:off x="415047" y="2230445"/>
            <a:ext cx="11361906" cy="1238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Montserrat Alternates Black" panose="00000A00000000000000" pitchFamily="50" charset="-52"/>
                <a:ea typeface="Times New Roman" panose="02020603050405020304" pitchFamily="18" charset="0"/>
              </a:rPr>
              <a:t>2</a:t>
            </a: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Montserrat Alternates Black" panose="00000A00000000000000" pitchFamily="50" charset="-52"/>
                <a:ea typeface="Times New Roman" panose="02020603050405020304" pitchFamily="18" charset="0"/>
              </a:rPr>
              <a:t>. Электронный журнал ОЗФО МШЗД. Обзор и доступ.</a:t>
            </a:r>
            <a:endParaRPr lang="en-US" sz="40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effectLst/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617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415047" y="880609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u="sng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Вход в электронный журнал МШЗД</a:t>
            </a:r>
            <a:endParaRPr lang="ru-RU" sz="3600" u="sng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ED13D9-0620-8D55-B6B3-782D26372A02}"/>
              </a:ext>
            </a:extLst>
          </p:cNvPr>
          <p:cNvSpPr txBox="1"/>
          <p:nvPr/>
        </p:nvSpPr>
        <p:spPr>
          <a:xfrm>
            <a:off x="415046" y="2247073"/>
            <a:ext cx="113619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hlinkClick r:id="rId2"/>
              </a:rPr>
              <a:t>https://isotm.ru/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 – адрес эл.журнала МШЗД</a:t>
            </a:r>
            <a:endParaRPr lang="en-US" sz="80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251840-F078-134A-C86E-1442467930E5}"/>
              </a:ext>
            </a:extLst>
          </p:cNvPr>
          <p:cNvSpPr/>
          <p:nvPr/>
        </p:nvSpPr>
        <p:spPr>
          <a:xfrm>
            <a:off x="330741" y="2062536"/>
            <a:ext cx="10264554" cy="103300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9F2338-7ECE-C329-1604-ADD1F9C3D169}"/>
              </a:ext>
            </a:extLst>
          </p:cNvPr>
          <p:cNvSpPr txBox="1"/>
          <p:nvPr/>
        </p:nvSpPr>
        <p:spPr>
          <a:xfrm>
            <a:off x="415046" y="4035326"/>
            <a:ext cx="1136190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u="sng" dirty="0">
                <a:ln>
                  <a:solidFill>
                    <a:schemeClr val="tx1"/>
                  </a:solidFill>
                </a:ln>
                <a:solidFill>
                  <a:srgbClr val="0563C1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Логин и пароль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0563C1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 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– рассылка на адрес эл.почты родителей (указанный при поступлении)</a:t>
            </a:r>
            <a:endParaRPr lang="en-US" sz="80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D32EEB-C257-F28D-8CF1-D52FF46A77B9}"/>
              </a:ext>
            </a:extLst>
          </p:cNvPr>
          <p:cNvSpPr/>
          <p:nvPr/>
        </p:nvSpPr>
        <p:spPr>
          <a:xfrm>
            <a:off x="330741" y="3850789"/>
            <a:ext cx="11446212" cy="136646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13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FB7E77-FD50-820B-C497-6734E51B14A4}"/>
              </a:ext>
            </a:extLst>
          </p:cNvPr>
          <p:cNvSpPr txBox="1"/>
          <p:nvPr/>
        </p:nvSpPr>
        <p:spPr>
          <a:xfrm>
            <a:off x="574438" y="670885"/>
            <a:ext cx="11361906" cy="64543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rgbClr val="22165E"/>
                </a:solidFill>
                <a:latin typeface="Montserrat Alternates Black" panose="00000A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Основные разделы эл. журнала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E21E3-FCEC-85D3-940E-801AAE8E0506}"/>
              </a:ext>
            </a:extLst>
          </p:cNvPr>
          <p:cNvSpPr txBox="1"/>
          <p:nvPr/>
        </p:nvSpPr>
        <p:spPr>
          <a:xfrm>
            <a:off x="1178237" y="1768901"/>
            <a:ext cx="11567538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  <a:ea typeface="Calibri" panose="020F0502020204030204" pitchFamily="34" charset="0"/>
              </a:rPr>
              <a:t>НОВОСТИ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РАСПИСАНИЕ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ДОМАШНЕЕ ЗАДАНИЕ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КОНТРОЛЬНЫЕ РАБОТЫ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ИНДИВИДУАЛЬНЫЙ ТАБЕЛЬ УСПЕВАЕМОСТИ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ОТЧЕТ ПО ТЕКУЩИМ ОЦЕНКАМ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БИБЛИОТЕКА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СООБЩЕНИЯ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КОНТАКТЫ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ТРЕБУЕТ ИСПРАВЛЕНИЯ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D7232B"/>
                </a:solidFill>
                <a:latin typeface="Montserrat Alternates Black" panose="00000A00000000000000" pitchFamily="50" charset="-52"/>
              </a:rPr>
              <a:t>ГРАМОТА</a:t>
            </a:r>
          </a:p>
          <a:p>
            <a:pPr marL="1143000" indent="-1143000">
              <a:buFontTx/>
              <a:buChar char="-"/>
            </a:pPr>
            <a:endParaRPr lang="en-US" sz="7200" dirty="0">
              <a:ln>
                <a:solidFill>
                  <a:schemeClr val="tx1"/>
                </a:solidFill>
              </a:ln>
              <a:solidFill>
                <a:srgbClr val="D7232B"/>
              </a:solidFill>
              <a:latin typeface="Montserrat Alternates Black" panose="00000A00000000000000" pitchFamily="50" charset="-5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8C9FBC-5654-2939-8EF8-2DEECF0FC6BF}"/>
              </a:ext>
            </a:extLst>
          </p:cNvPr>
          <p:cNvSpPr/>
          <p:nvPr/>
        </p:nvSpPr>
        <p:spPr>
          <a:xfrm>
            <a:off x="909581" y="1701809"/>
            <a:ext cx="10382001" cy="495066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97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553</Words>
  <Application>Microsoft Office PowerPoint</Application>
  <PresentationFormat>Widescreen</PresentationFormat>
  <Paragraphs>131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Calibri</vt:lpstr>
      <vt:lpstr>Calibri Light</vt:lpstr>
      <vt:lpstr>Montserrat Alternates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Asachov</dc:creator>
  <cp:lastModifiedBy>Simon Asachov</cp:lastModifiedBy>
  <cp:revision>9</cp:revision>
  <dcterms:created xsi:type="dcterms:W3CDTF">2022-08-10T07:07:38Z</dcterms:created>
  <dcterms:modified xsi:type="dcterms:W3CDTF">2022-08-11T09:23:57Z</dcterms:modified>
</cp:coreProperties>
</file>