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68" r:id="rId4"/>
    <p:sldId id="257" r:id="rId5"/>
    <p:sldId id="281" r:id="rId6"/>
    <p:sldId id="271" r:id="rId7"/>
    <p:sldId id="269" r:id="rId8"/>
    <p:sldId id="280" r:id="rId9"/>
    <p:sldId id="265" r:id="rId10"/>
    <p:sldId id="261" r:id="rId11"/>
    <p:sldId id="264" r:id="rId12"/>
    <p:sldId id="262" r:id="rId13"/>
    <p:sldId id="272" r:id="rId14"/>
    <p:sldId id="278" r:id="rId15"/>
    <p:sldId id="279" r:id="rId16"/>
    <p:sldId id="270" r:id="rId17"/>
    <p:sldId id="274" r:id="rId18"/>
    <p:sldId id="282" r:id="rId19"/>
    <p:sldId id="256" r:id="rId20"/>
    <p:sldId id="275" r:id="rId21"/>
    <p:sldId id="277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22" autoAdjust="0"/>
  </p:normalViewPr>
  <p:slideViewPr>
    <p:cSldViewPr>
      <p:cViewPr varScale="1">
        <p:scale>
          <a:sx n="80" d="100"/>
          <a:sy n="80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0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90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4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9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4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26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7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0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1355F-BDFC-4E3F-B57C-87B5D6BE3261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D78D7-7AC2-4249-8F39-36956E4D9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8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learncloud.aeegroup.co.z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diagnostictest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844824"/>
            <a:ext cx="7416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Варианты изучения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Английского языка 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Международной школе завтрашнего дня</a:t>
            </a:r>
            <a:endParaRPr lang="ru-RU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195736" y="333375"/>
            <a:ext cx="65529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 smtClean="0">
                <a:solidFill>
                  <a:srgbClr val="7030A0"/>
                </a:solidFill>
              </a:rPr>
              <a:t>ИЗУЧЕНИЕ ПОЛНОЙ ПРОГРАММЫ</a:t>
            </a:r>
          </a:p>
          <a:p>
            <a:pPr algn="ctr" eaLnBrk="1" hangingPunct="1"/>
            <a:r>
              <a:rPr lang="en-US" altLang="ru-RU" sz="3200" b="1" dirty="0" smtClean="0">
                <a:solidFill>
                  <a:srgbClr val="7030A0"/>
                </a:solidFill>
              </a:rPr>
              <a:t>School of Tomorrow</a:t>
            </a:r>
            <a:endParaRPr lang="ru-RU" altLang="ru-RU" sz="32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img343.jpg"/>
          <p:cNvPicPr>
            <a:picLocks noChangeAspect="1"/>
          </p:cNvPicPr>
          <p:nvPr/>
        </p:nvPicPr>
        <p:blipFill>
          <a:blip r:embed="rId3"/>
          <a:srcRect l="6657" b="9052"/>
          <a:stretch>
            <a:fillRect/>
          </a:stretch>
        </p:blipFill>
        <p:spPr bwMode="auto">
          <a:xfrm>
            <a:off x="323850" y="1844824"/>
            <a:ext cx="1595438" cy="21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Рисунок 6" descr="img352 (2).jpg"/>
          <p:cNvPicPr>
            <a:picLocks noChangeAspect="1"/>
          </p:cNvPicPr>
          <p:nvPr/>
        </p:nvPicPr>
        <p:blipFill>
          <a:blip r:embed="rId4"/>
          <a:srcRect l="6657" b="9052"/>
          <a:stretch>
            <a:fillRect/>
          </a:stretch>
        </p:blipFill>
        <p:spPr bwMode="auto">
          <a:xfrm>
            <a:off x="2051050" y="1844824"/>
            <a:ext cx="1592263" cy="21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Рисунок 7" descr="img358 (2).jpg"/>
          <p:cNvPicPr>
            <a:picLocks noChangeAspect="1"/>
          </p:cNvPicPr>
          <p:nvPr/>
        </p:nvPicPr>
        <p:blipFill>
          <a:blip r:embed="rId5"/>
          <a:srcRect l="6657" b="9052"/>
          <a:stretch>
            <a:fillRect/>
          </a:stretch>
        </p:blipFill>
        <p:spPr bwMode="auto">
          <a:xfrm>
            <a:off x="3775075" y="1844823"/>
            <a:ext cx="1593850" cy="21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Рисунок 8" descr="img365.jpg"/>
          <p:cNvPicPr>
            <a:picLocks noChangeAspect="1"/>
          </p:cNvPicPr>
          <p:nvPr/>
        </p:nvPicPr>
        <p:blipFill>
          <a:blip r:embed="rId6"/>
          <a:srcRect l="5212" b="9052"/>
          <a:stretch>
            <a:fillRect/>
          </a:stretch>
        </p:blipFill>
        <p:spPr bwMode="auto">
          <a:xfrm>
            <a:off x="5580062" y="1857772"/>
            <a:ext cx="1512887" cy="21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Рисунок 3" descr="img340.jpg"/>
          <p:cNvPicPr>
            <a:picLocks noChangeAspect="1"/>
          </p:cNvPicPr>
          <p:nvPr/>
        </p:nvPicPr>
        <p:blipFill>
          <a:blip r:embed="rId7"/>
          <a:srcRect l="12042" b="8105"/>
          <a:stretch>
            <a:fillRect/>
          </a:stretch>
        </p:blipFill>
        <p:spPr bwMode="auto">
          <a:xfrm>
            <a:off x="7252494" y="1857772"/>
            <a:ext cx="1512888" cy="217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736850" y="5373216"/>
            <a:ext cx="550755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3600" b="1" dirty="0">
                <a:solidFill>
                  <a:srgbClr val="FF0000"/>
                </a:solidFill>
              </a:rPr>
              <a:t>American Diploma               </a:t>
            </a:r>
            <a:r>
              <a:rPr lang="en-US" altLang="ru-RU" sz="3200" b="1" dirty="0">
                <a:solidFill>
                  <a:srgbClr val="FF0000"/>
                </a:solidFill>
              </a:rPr>
              <a:t>Lighthouse Christian Academy 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4365104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</a:rPr>
              <a:t>International school of Tomorrow Certificate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" y="0"/>
            <a:ext cx="914057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96135" y="4164576"/>
            <a:ext cx="3151675" cy="2539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95735" y="620688"/>
            <a:ext cx="622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VOCATIONAL DIPLOMA – 20 credits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148478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GENERAL  DIPLOMA  – 24 credits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866" y="2435404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COLLEGE PREPARATORY  DIPLOMA  – 26,5 credits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-  SAT (English and Math) &lt;800</a:t>
            </a:r>
            <a:endParaRPr lang="ru-RU" sz="3200" dirty="0" smtClean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3717032"/>
            <a:ext cx="7867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HONORS DIPLOMA  – 28 credits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-  average score  &lt;94%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-  SAT (English and Math) &lt;1000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" y="0"/>
            <a:ext cx="912686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5148064" cy="289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29000"/>
            <a:ext cx="3563888" cy="200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42" y="3573016"/>
            <a:ext cx="224771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9" y="908720"/>
            <a:ext cx="8953883" cy="4329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4" y="1354743"/>
            <a:ext cx="8460432" cy="4078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7" y="1213610"/>
            <a:ext cx="8888706" cy="43070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8633"/>
            <a:ext cx="9144000" cy="21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31219"/>
            <a:ext cx="6948264" cy="3796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428328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</a:rPr>
              <a:t>ACE Plus</a:t>
            </a:r>
          </a:p>
          <a:p>
            <a:pPr algn="ctr"/>
            <a:r>
              <a:rPr lang="en-US" sz="4400" b="1" dirty="0" smtClean="0">
                <a:solidFill>
                  <a:srgbClr val="00B050"/>
                </a:solidFill>
              </a:rPr>
              <a:t>LEARN CLOUD 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5950683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linkClick r:id="rId4"/>
              </a:rPr>
              <a:t>https://</a:t>
            </a:r>
            <a:r>
              <a:rPr lang="en-US" sz="3200" b="1" dirty="0" smtClean="0">
                <a:hlinkClick r:id="rId4"/>
              </a:rPr>
              <a:t>learncloud.aeegroup.co.za</a:t>
            </a:r>
            <a:r>
              <a:rPr lang="en-US" sz="3200" b="1" dirty="0" smtClean="0"/>
              <a:t>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677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2" y="1304763"/>
            <a:ext cx="8454196" cy="42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6" y="1115458"/>
            <a:ext cx="8983348" cy="4545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0" y="1188634"/>
            <a:ext cx="8704560" cy="4399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9836"/>
            <a:ext cx="8996850" cy="4558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0" y="1167590"/>
            <a:ext cx="8892480" cy="44799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0" y="1149836"/>
            <a:ext cx="8854112" cy="44382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4" y="1636667"/>
            <a:ext cx="8748464" cy="34645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8" y="908447"/>
            <a:ext cx="8748464" cy="49210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8" y="1137747"/>
            <a:ext cx="8857634" cy="44624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4" y="1175031"/>
            <a:ext cx="8748464" cy="44130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248"/>
            <a:ext cx="8975078" cy="447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65" y="-171400"/>
            <a:ext cx="9389730" cy="7200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463579"/>
            <a:ext cx="3312368" cy="5930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600" y="83671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Bible based program 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1060" y="2325514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90 </a:t>
            </a:r>
            <a:r>
              <a:rPr lang="ru-RU" sz="3200" dirty="0" smtClean="0">
                <a:solidFill>
                  <a:srgbClr val="FFC000"/>
                </a:solidFill>
              </a:rPr>
              <a:t>идеальных черт характера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5836" y="4581128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Train up a child in the way he should go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93692"/>
            <a:ext cx="6795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00B0F0"/>
                </a:solidFill>
              </a:rPr>
              <a:t>самостоятельно + доступ к </a:t>
            </a:r>
            <a:r>
              <a:rPr lang="en-US" sz="2600" b="1" dirty="0" smtClean="0">
                <a:solidFill>
                  <a:srgbClr val="00B0F0"/>
                </a:solidFill>
              </a:rPr>
              <a:t>Learn Cloud</a:t>
            </a:r>
            <a:endParaRPr lang="ru-RU" sz="2600" b="1" dirty="0" smtClean="0">
              <a:solidFill>
                <a:srgbClr val="00B0F0"/>
              </a:solidFill>
            </a:endParaRPr>
          </a:p>
          <a:p>
            <a:r>
              <a:rPr lang="ru-RU" sz="2600" b="1" dirty="0" smtClean="0">
                <a:solidFill>
                  <a:srgbClr val="00B0F0"/>
                </a:solidFill>
              </a:rPr>
              <a:t>(приобретая материалы)</a:t>
            </a:r>
          </a:p>
          <a:p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816" y="1766050"/>
            <a:ext cx="71371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0070C0"/>
                </a:solidFill>
              </a:rPr>
              <a:t>онлайн тестирование </a:t>
            </a:r>
            <a:r>
              <a:rPr lang="en-US" sz="2600" b="1" dirty="0" smtClean="0">
                <a:solidFill>
                  <a:srgbClr val="0070C0"/>
                </a:solidFill>
              </a:rPr>
              <a:t>c </a:t>
            </a:r>
            <a:r>
              <a:rPr lang="ru-RU" sz="2600" b="1" dirty="0" smtClean="0">
                <a:solidFill>
                  <a:srgbClr val="0070C0"/>
                </a:solidFill>
              </a:rPr>
              <a:t>преподавателем по 3 предметам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0070C0"/>
                </a:solidFill>
              </a:rPr>
              <a:t>9 уроков в месяц</a:t>
            </a:r>
            <a:r>
              <a:rPr lang="en-US" sz="2600" b="1" dirty="0" smtClean="0">
                <a:solidFill>
                  <a:srgbClr val="0070C0"/>
                </a:solidFill>
              </a:rPr>
              <a:t> + </a:t>
            </a:r>
            <a:r>
              <a:rPr lang="ru-RU" sz="2600" b="1" dirty="0" smtClean="0">
                <a:solidFill>
                  <a:srgbClr val="0070C0"/>
                </a:solidFill>
              </a:rPr>
              <a:t>доступ к </a:t>
            </a:r>
            <a:r>
              <a:rPr lang="en-US" sz="2600" b="1" dirty="0" smtClean="0">
                <a:solidFill>
                  <a:srgbClr val="0070C0"/>
                </a:solidFill>
              </a:rPr>
              <a:t>Learn Cloud</a:t>
            </a:r>
            <a:r>
              <a:rPr lang="ru-RU" sz="26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sz="2600" b="1" dirty="0">
                <a:solidFill>
                  <a:srgbClr val="0070C0"/>
                </a:solidFill>
              </a:rPr>
              <a:t> </a:t>
            </a:r>
            <a:r>
              <a:rPr lang="ru-RU" sz="2600" b="1" dirty="0" smtClean="0">
                <a:solidFill>
                  <a:srgbClr val="0070C0"/>
                </a:solidFill>
              </a:rPr>
              <a:t>   (тестирование + обсуждение ошибок)</a:t>
            </a:r>
          </a:p>
          <a:p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1504" y="3807916"/>
            <a:ext cx="71371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7030A0"/>
                </a:solidFill>
              </a:rPr>
              <a:t>онлайн занятия с преподавателем </a:t>
            </a:r>
          </a:p>
          <a:p>
            <a:r>
              <a:rPr lang="en-US" sz="2600" b="1" dirty="0" smtClean="0">
                <a:solidFill>
                  <a:srgbClr val="7030A0"/>
                </a:solidFill>
              </a:rPr>
              <a:t>    </a:t>
            </a:r>
            <a:r>
              <a:rPr lang="ru-RU" sz="2600" b="1" dirty="0" smtClean="0">
                <a:solidFill>
                  <a:srgbClr val="7030A0"/>
                </a:solidFill>
              </a:rPr>
              <a:t>(3 групповых урока и 3 индивидуальных</a:t>
            </a:r>
            <a:r>
              <a:rPr lang="en-US" sz="2600" b="1" dirty="0" smtClean="0">
                <a:solidFill>
                  <a:srgbClr val="7030A0"/>
                </a:solidFill>
              </a:rPr>
              <a:t>)</a:t>
            </a:r>
            <a:endParaRPr lang="ru-RU" sz="2600" b="1" dirty="0" smtClean="0">
              <a:solidFill>
                <a:srgbClr val="7030A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7030A0"/>
                </a:solidFill>
              </a:rPr>
              <a:t>24 урока в месяц </a:t>
            </a:r>
            <a:r>
              <a:rPr lang="en-US" sz="2600" b="1" dirty="0" smtClean="0">
                <a:solidFill>
                  <a:srgbClr val="7030A0"/>
                </a:solidFill>
              </a:rPr>
              <a:t>+ </a:t>
            </a:r>
            <a:r>
              <a:rPr lang="ru-RU" sz="2600" b="1" dirty="0" smtClean="0">
                <a:solidFill>
                  <a:srgbClr val="7030A0"/>
                </a:solidFill>
              </a:rPr>
              <a:t>доступ к </a:t>
            </a:r>
            <a:r>
              <a:rPr lang="en-US" sz="2600" b="1" dirty="0" smtClean="0">
                <a:solidFill>
                  <a:srgbClr val="7030A0"/>
                </a:solidFill>
              </a:rPr>
              <a:t>Learn Cloud</a:t>
            </a:r>
            <a:endParaRPr lang="ru-RU" sz="2600" b="1" dirty="0" smtClean="0">
              <a:solidFill>
                <a:srgbClr val="7030A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7030A0"/>
                </a:solidFill>
              </a:rPr>
              <a:t>онлайн тестирование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7030A0"/>
                </a:solidFill>
              </a:rPr>
              <a:t>Работа в </a:t>
            </a:r>
            <a:r>
              <a:rPr lang="en-US" sz="2600" b="1" dirty="0" err="1" smtClean="0">
                <a:solidFill>
                  <a:srgbClr val="7030A0"/>
                </a:solidFill>
              </a:rPr>
              <a:t>ePace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sz="2600" b="1" dirty="0">
                <a:solidFill>
                  <a:srgbClr val="7030A0"/>
                </a:solidFill>
              </a:rPr>
              <a:t> </a:t>
            </a:r>
            <a:r>
              <a:rPr lang="en-US" sz="2600" b="1" dirty="0" smtClean="0">
                <a:solidFill>
                  <a:srgbClr val="7030A0"/>
                </a:solidFill>
              </a:rPr>
              <a:t>    (WB 2-9 levels, </a:t>
            </a:r>
            <a:r>
              <a:rPr lang="en-US" sz="2600" b="1" dirty="0" err="1" smtClean="0">
                <a:solidFill>
                  <a:srgbClr val="7030A0"/>
                </a:solidFill>
              </a:rPr>
              <a:t>Sc</a:t>
            </a:r>
            <a:r>
              <a:rPr lang="en-US" sz="2600" b="1" dirty="0" smtClean="0">
                <a:solidFill>
                  <a:srgbClr val="7030A0"/>
                </a:solidFill>
              </a:rPr>
              <a:t>/SS 4-6 levels)</a:t>
            </a:r>
            <a:endParaRPr lang="ru-RU" sz="2600" b="1" dirty="0" smtClean="0">
              <a:solidFill>
                <a:srgbClr val="7030A0"/>
              </a:solidFill>
            </a:endParaRP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83678"/>
            <a:ext cx="1245322" cy="12453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" y="4365104"/>
            <a:ext cx="1358824" cy="1358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1504" y="1058164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</a:rPr>
              <a:t>1-8 </a:t>
            </a:r>
            <a:r>
              <a:rPr lang="ru-RU" sz="2200" b="1" i="1" dirty="0" smtClean="0">
                <a:solidFill>
                  <a:srgbClr val="FF0000"/>
                </a:solidFill>
              </a:rPr>
              <a:t>класс - </a:t>
            </a:r>
            <a:r>
              <a:rPr lang="en-US" sz="2200" b="1" i="1" dirty="0" smtClean="0">
                <a:solidFill>
                  <a:srgbClr val="FF0000"/>
                </a:solidFill>
              </a:rPr>
              <a:t>18000.00 </a:t>
            </a:r>
            <a:r>
              <a:rPr lang="ru-RU" sz="2200" b="1" i="1" dirty="0" smtClean="0">
                <a:solidFill>
                  <a:srgbClr val="FF0000"/>
                </a:solidFill>
              </a:rPr>
              <a:t>рублей</a:t>
            </a:r>
          </a:p>
          <a:p>
            <a:r>
              <a:rPr lang="ru-RU" sz="2200" b="1" i="1" dirty="0" smtClean="0">
                <a:solidFill>
                  <a:srgbClr val="FF0000"/>
                </a:solidFill>
              </a:rPr>
              <a:t> в </a:t>
            </a:r>
            <a:r>
              <a:rPr lang="ru-RU" sz="2200" b="1" i="1" u="sng" dirty="0" smtClean="0">
                <a:solidFill>
                  <a:srgbClr val="FF0000"/>
                </a:solidFill>
              </a:rPr>
              <a:t>год</a:t>
            </a:r>
            <a:endParaRPr lang="ru-RU" sz="2200" b="1" i="1" u="sn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3407806"/>
            <a:ext cx="67687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</a:rPr>
              <a:t>1</a:t>
            </a:r>
            <a:r>
              <a:rPr lang="ru-RU" sz="2200" b="1" i="1" dirty="0" smtClean="0">
                <a:solidFill>
                  <a:srgbClr val="FF0000"/>
                </a:solidFill>
              </a:rPr>
              <a:t>5</a:t>
            </a:r>
            <a:r>
              <a:rPr lang="en-US" sz="2200" b="1" i="1" dirty="0" smtClean="0">
                <a:solidFill>
                  <a:srgbClr val="FF0000"/>
                </a:solidFill>
              </a:rPr>
              <a:t>000.00 </a:t>
            </a:r>
            <a:r>
              <a:rPr lang="ru-RU" sz="2200" b="1" i="1" dirty="0" smtClean="0">
                <a:solidFill>
                  <a:srgbClr val="FF0000"/>
                </a:solidFill>
              </a:rPr>
              <a:t>рублей в </a:t>
            </a:r>
            <a:r>
              <a:rPr lang="ru-RU" sz="2200" b="1" i="1" u="sng" dirty="0" smtClean="0">
                <a:solidFill>
                  <a:srgbClr val="FF0000"/>
                </a:solidFill>
              </a:rPr>
              <a:t>месяц + стоимость материалов </a:t>
            </a:r>
          </a:p>
          <a:p>
            <a:endParaRPr lang="ru-RU" sz="2400" b="1" i="1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7704" y="6237312"/>
            <a:ext cx="72362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FF0000"/>
                </a:solidFill>
              </a:rPr>
              <a:t>2</a:t>
            </a:r>
            <a:r>
              <a:rPr lang="ru-RU" sz="2200" b="1" i="1" dirty="0" smtClean="0">
                <a:solidFill>
                  <a:srgbClr val="FF0000"/>
                </a:solidFill>
              </a:rPr>
              <a:t>5</a:t>
            </a:r>
            <a:r>
              <a:rPr lang="en-US" sz="2200" b="1" i="1" dirty="0" smtClean="0">
                <a:solidFill>
                  <a:srgbClr val="FF0000"/>
                </a:solidFill>
              </a:rPr>
              <a:t>000.00 </a:t>
            </a:r>
            <a:r>
              <a:rPr lang="ru-RU" sz="2200" b="1" i="1" dirty="0" smtClean="0">
                <a:solidFill>
                  <a:srgbClr val="FF0000"/>
                </a:solidFill>
              </a:rPr>
              <a:t>рублей в </a:t>
            </a:r>
            <a:r>
              <a:rPr lang="ru-RU" sz="2200" b="1" i="1" u="sng" dirty="0" smtClean="0">
                <a:solidFill>
                  <a:srgbClr val="FF0000"/>
                </a:solidFill>
              </a:rPr>
              <a:t>месяц</a:t>
            </a:r>
            <a:r>
              <a:rPr lang="en-US" sz="2200" b="1" i="1" u="sng" dirty="0" smtClean="0">
                <a:solidFill>
                  <a:srgbClr val="FF0000"/>
                </a:solidFill>
              </a:rPr>
              <a:t> </a:t>
            </a:r>
            <a:r>
              <a:rPr lang="ru-RU" sz="2200" b="1" i="1" u="sng" dirty="0">
                <a:solidFill>
                  <a:srgbClr val="FF0000"/>
                </a:solidFill>
              </a:rPr>
              <a:t>+ стоимость материалов </a:t>
            </a:r>
          </a:p>
          <a:p>
            <a:endParaRPr lang="ru-RU" sz="2800" b="1" i="1" u="sng" dirty="0">
              <a:solidFill>
                <a:srgbClr val="FF0000"/>
              </a:solidFill>
            </a:endParaRPr>
          </a:p>
          <a:p>
            <a:endParaRPr lang="ru-RU" sz="2400" b="1" i="1" u="sng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6272" y="1041916"/>
            <a:ext cx="3847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rgbClr val="FF0000"/>
                </a:solidFill>
              </a:rPr>
              <a:t> 9-12 класс - </a:t>
            </a:r>
            <a:r>
              <a:rPr lang="en-US" sz="2200" b="1" i="1" dirty="0" smtClean="0">
                <a:solidFill>
                  <a:srgbClr val="FF0000"/>
                </a:solidFill>
              </a:rPr>
              <a:t>28000.00 </a:t>
            </a:r>
            <a:r>
              <a:rPr lang="ru-RU" sz="2200" b="1" i="1" dirty="0" smtClean="0">
                <a:solidFill>
                  <a:srgbClr val="FF0000"/>
                </a:solidFill>
              </a:rPr>
              <a:t>рублей в </a:t>
            </a:r>
            <a:r>
              <a:rPr lang="ru-RU" sz="2200" b="1" i="1" u="sng" dirty="0" smtClean="0">
                <a:solidFill>
                  <a:srgbClr val="FF0000"/>
                </a:solidFill>
              </a:rPr>
              <a:t>год</a:t>
            </a:r>
            <a:endParaRPr lang="ru-RU" sz="22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" y="0"/>
            <a:ext cx="91405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720573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онлайн</a:t>
            </a:r>
          </a:p>
          <a:p>
            <a:r>
              <a:rPr lang="en-US" sz="4000" dirty="0" smtClean="0">
                <a:hlinkClick r:id="rId3"/>
              </a:rPr>
              <a:t>https</a:t>
            </a:r>
            <a:r>
              <a:rPr lang="en-US" sz="4000" dirty="0">
                <a:hlinkClick r:id="rId3"/>
              </a:rPr>
              <a:t>://www.acediagnostictest.com/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260648"/>
            <a:ext cx="612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</a:rPr>
              <a:t>Диагностическое тестирование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221088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очно в школе </a:t>
            </a:r>
            <a:r>
              <a:rPr lang="ru-RU" sz="4000" b="1" dirty="0">
                <a:solidFill>
                  <a:srgbClr val="FF0000"/>
                </a:solidFill>
              </a:rPr>
              <a:t>—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       5000.00 </a:t>
            </a:r>
            <a:r>
              <a:rPr lang="ru-RU" sz="4000" b="1" dirty="0">
                <a:solidFill>
                  <a:srgbClr val="FF0000"/>
                </a:solidFill>
              </a:rPr>
              <a:t>(пять тысяч) рублей</a:t>
            </a:r>
          </a:p>
        </p:txBody>
      </p:sp>
    </p:spTree>
    <p:extLst>
      <p:ext uri="{BB962C8B-B14F-4D97-AF65-F5344CB8AC3E}">
        <p14:creationId xmlns:p14="http://schemas.microsoft.com/office/powerpoint/2010/main" val="220039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393478" y="1720840"/>
            <a:ext cx="66246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5400" i="1" u="sng" dirty="0" smtClean="0">
                <a:solidFill>
                  <a:schemeClr val="bg1"/>
                </a:solidFill>
              </a:rPr>
              <a:t>cels@eslcan.com</a:t>
            </a:r>
            <a:endParaRPr lang="ru-RU" altLang="ru-RU" sz="54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ru-RU" sz="5400" i="1" u="sng" dirty="0">
                <a:solidFill>
                  <a:schemeClr val="bg1"/>
                </a:solidFill>
              </a:rPr>
              <a:t>stnatalie@eslcan.com</a:t>
            </a:r>
            <a:endParaRPr lang="ru-RU" altLang="ru-RU" sz="54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ru-RU" sz="5400" i="1" dirty="0">
                <a:solidFill>
                  <a:schemeClr val="bg1"/>
                </a:solidFill>
              </a:rPr>
              <a:t>+7(495)647-82-52</a:t>
            </a:r>
            <a:endParaRPr lang="ru-RU" altLang="ru-RU" sz="54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ru-RU" sz="5400" i="1" dirty="0">
                <a:solidFill>
                  <a:schemeClr val="bg1"/>
                </a:solidFill>
              </a:rPr>
              <a:t>Skype: </a:t>
            </a:r>
            <a:r>
              <a:rPr lang="en-US" altLang="ru-RU" sz="5400" i="1" dirty="0" err="1">
                <a:solidFill>
                  <a:schemeClr val="bg1"/>
                </a:solidFill>
              </a:rPr>
              <a:t>celsnatalie</a:t>
            </a:r>
            <a:endParaRPr lang="ru-RU" alt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0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" y="0"/>
            <a:ext cx="914057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2729" y="464887"/>
            <a:ext cx="706892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АНГЛИЙСКИЙ ЯЗЫК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7271" y="1484784"/>
            <a:ext cx="7961191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международной школе</a:t>
            </a:r>
          </a:p>
          <a:p>
            <a:pPr algn="ctr"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завтрашнего дня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75" y="342900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ОЧНАЯ ФОРМА 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7190" y="3464535"/>
            <a:ext cx="4104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ЗАОЧНАЯ ФОРМА</a:t>
            </a:r>
            <a:endParaRPr lang="en-US" sz="4000" dirty="0" smtClean="0">
              <a:solidFill>
                <a:srgbClr val="FFC000"/>
              </a:solidFill>
            </a:endParaRPr>
          </a:p>
          <a:p>
            <a:r>
              <a:rPr lang="ru-RU" sz="2400" dirty="0" smtClean="0">
                <a:solidFill>
                  <a:srgbClr val="FFC000"/>
                </a:solidFill>
              </a:rPr>
              <a:t>С применением дистанционных технологий  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077301"/>
            <a:ext cx="1656184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112697"/>
            <a:ext cx="2197601" cy="1422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15" y="4158711"/>
            <a:ext cx="1227497" cy="9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889515" cy="2167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0" y="3573016"/>
            <a:ext cx="3611893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067944" y="849193"/>
            <a:ext cx="46805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Изучение английского языка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на базе школы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во второй половине дня 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C00000"/>
                </a:solidFill>
              </a:rPr>
              <a:t>90 минут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C00000"/>
                </a:solidFill>
              </a:rPr>
              <a:t>2 раза в неделю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C00000"/>
                </a:solidFill>
              </a:rPr>
              <a:t>Группы по обучению говорению и чтению 6-7 лет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C00000"/>
                </a:solidFill>
              </a:rPr>
              <a:t>Группы занимающиеся по программе </a:t>
            </a:r>
            <a:r>
              <a:rPr lang="en-US" sz="2400" dirty="0" smtClean="0">
                <a:solidFill>
                  <a:srgbClr val="C00000"/>
                </a:solidFill>
              </a:rPr>
              <a:t>School of Tomorrow</a:t>
            </a:r>
            <a:r>
              <a:rPr lang="ru-RU" sz="2400" dirty="0" smtClean="0">
                <a:solidFill>
                  <a:srgbClr val="C00000"/>
                </a:solidFill>
              </a:rPr>
              <a:t> (несколько предметов) 8-11 лет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2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" y="0"/>
            <a:ext cx="912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7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476672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КУРСЫ АНГЛИЙСКОГО ЯЗЫКА ВО ВТОРОЙ ПОЛОВИНЕ ДНЯ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5396" y="1874728"/>
            <a:ext cx="61926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2 РАЗА В НЕДЕЛЮ – 90 минут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5-6 лет </a:t>
            </a:r>
            <a:r>
              <a:rPr lang="en-US" sz="2800" dirty="0" smtClean="0"/>
              <a:t>Speaking English with Ace and Christy / ABC with Ace and Christy</a:t>
            </a:r>
          </a:p>
          <a:p>
            <a:endParaRPr lang="en-US" sz="2800" dirty="0"/>
          </a:p>
          <a:p>
            <a:r>
              <a:rPr lang="en-US" sz="2800" b="1" dirty="0" smtClean="0">
                <a:solidFill>
                  <a:srgbClr val="7030A0"/>
                </a:solidFill>
              </a:rPr>
              <a:t>8-11 </a:t>
            </a:r>
            <a:r>
              <a:rPr lang="ru-RU" sz="2800" b="1" dirty="0" smtClean="0">
                <a:solidFill>
                  <a:srgbClr val="7030A0"/>
                </a:solidFill>
              </a:rPr>
              <a:t>лет </a:t>
            </a:r>
            <a:r>
              <a:rPr lang="en-US" sz="2800" dirty="0" smtClean="0"/>
              <a:t>School of Tomorrow subjects </a:t>
            </a:r>
            <a:r>
              <a:rPr lang="ru-RU" sz="2800" dirty="0" smtClean="0"/>
              <a:t>три предмета </a:t>
            </a:r>
            <a:r>
              <a:rPr lang="en-US" sz="2800" dirty="0" smtClean="0">
                <a:solidFill>
                  <a:srgbClr val="FF0000"/>
                </a:solidFill>
              </a:rPr>
              <a:t>English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7030A0"/>
                </a:solidFill>
              </a:rPr>
              <a:t>Word Building </a:t>
            </a:r>
            <a:r>
              <a:rPr lang="en-US" sz="2800" dirty="0" smtClean="0"/>
              <a:t>and </a:t>
            </a:r>
            <a:r>
              <a:rPr lang="en-US" sz="2800" dirty="0" smtClean="0">
                <a:solidFill>
                  <a:srgbClr val="0070C0"/>
                </a:solidFill>
              </a:rPr>
              <a:t>Science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771800" y="5965368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20000.00 – 20 </a:t>
            </a:r>
            <a:r>
              <a:rPr lang="ru-RU" sz="2800" b="1" dirty="0" smtClean="0">
                <a:solidFill>
                  <a:srgbClr val="7030A0"/>
                </a:solidFill>
              </a:rPr>
              <a:t>уроков в триместр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2909"/>
            <a:ext cx="1339832" cy="168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83660"/>
            <a:ext cx="1372379" cy="1549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64816"/>
            <a:ext cx="9288040" cy="7122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08" y="2242163"/>
            <a:ext cx="2222071" cy="2222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0240" y="2482702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</a:rPr>
              <a:t>ЗАОЧНАЯ ФОРМА ОБУЧЕНИЯ</a:t>
            </a:r>
            <a:endParaRPr lang="ru-RU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" y="0"/>
            <a:ext cx="9126864" cy="6858000"/>
          </a:xfrm>
          <a:prstGeom prst="rect">
            <a:avLst/>
          </a:prstGeom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8"/>
            <a:ext cx="49149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63688" y="764704"/>
            <a:ext cx="705601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4000" b="1" dirty="0">
                <a:solidFill>
                  <a:srgbClr val="FF0000"/>
                </a:solidFill>
              </a:rPr>
              <a:t>Spotlight </a:t>
            </a:r>
          </a:p>
          <a:p>
            <a:pPr eaLnBrk="1" hangingPunct="1"/>
            <a:endParaRPr lang="en-US" altLang="ru-RU" sz="4800" b="1" dirty="0">
              <a:solidFill>
                <a:srgbClr val="FF0000"/>
              </a:solidFill>
            </a:endParaRPr>
          </a:p>
          <a:p>
            <a:pPr eaLnBrk="1" hangingPunct="1"/>
            <a:endParaRPr lang="en-US" altLang="ru-RU" b="1" dirty="0" smtClean="0">
              <a:solidFill>
                <a:srgbClr val="FF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FF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4800" b="1" dirty="0">
                <a:solidFill>
                  <a:srgbClr val="FF0000"/>
                </a:solidFill>
              </a:rPr>
              <a:t> </a:t>
            </a:r>
            <a:r>
              <a:rPr lang="en-US" altLang="ru-RU" sz="4800" b="1" dirty="0" smtClean="0">
                <a:solidFill>
                  <a:srgbClr val="FF0000"/>
                </a:solidFill>
              </a:rPr>
              <a:t>K</a:t>
            </a:r>
            <a:r>
              <a:rPr lang="ru-RU" altLang="ru-RU" sz="4800" b="1" dirty="0" err="1" smtClean="0">
                <a:solidFill>
                  <a:srgbClr val="FF0000"/>
                </a:solidFill>
              </a:rPr>
              <a:t>онтрольные</a:t>
            </a:r>
            <a:r>
              <a:rPr lang="ru-RU" altLang="ru-RU" sz="4800" b="1" dirty="0" smtClean="0">
                <a:solidFill>
                  <a:srgbClr val="FF0000"/>
                </a:solidFill>
              </a:rPr>
              <a:t> </a:t>
            </a:r>
            <a:r>
              <a:rPr lang="ru-RU" altLang="ru-RU" sz="4800" b="1" dirty="0">
                <a:solidFill>
                  <a:srgbClr val="FF0000"/>
                </a:solidFill>
              </a:rPr>
              <a:t>работы </a:t>
            </a:r>
          </a:p>
          <a:p>
            <a:pPr eaLnBrk="1" hangingPunct="1">
              <a:buFont typeface="Wingdings" pitchFamily="2" charset="2"/>
              <a:buChar char="ü"/>
            </a:pPr>
            <a:endParaRPr lang="ru-RU" altLang="ru-RU" b="1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n-US" altLang="ru-RU" sz="4800" b="1" dirty="0" smtClean="0">
                <a:solidFill>
                  <a:srgbClr val="0B87D6"/>
                </a:solidFill>
              </a:rPr>
              <a:t> </a:t>
            </a:r>
            <a:r>
              <a:rPr lang="ru-RU" altLang="ru-RU" sz="4800" b="1" dirty="0" smtClean="0">
                <a:solidFill>
                  <a:srgbClr val="0B87D6"/>
                </a:solidFill>
              </a:rPr>
              <a:t>Видео </a:t>
            </a:r>
            <a:r>
              <a:rPr lang="ru-RU" altLang="ru-RU" sz="4800" b="1" dirty="0">
                <a:solidFill>
                  <a:srgbClr val="0B87D6"/>
                </a:solidFill>
              </a:rPr>
              <a:t>уроки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07704" y="5370513"/>
            <a:ext cx="74168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FF0000"/>
                </a:solidFill>
              </a:rPr>
              <a:t>2</a:t>
            </a:r>
            <a:r>
              <a:rPr lang="en-US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>
                <a:solidFill>
                  <a:srgbClr val="FF0000"/>
                </a:solidFill>
              </a:rPr>
              <a:t>-8</a:t>
            </a:r>
            <a:r>
              <a:rPr lang="en-US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>
                <a:solidFill>
                  <a:srgbClr val="FF0000"/>
                </a:solidFill>
              </a:rPr>
              <a:t>класс – 6 контрольных работ в год</a:t>
            </a:r>
          </a:p>
          <a:p>
            <a:pPr eaLnBrk="1" hangingPunct="1"/>
            <a:r>
              <a:rPr lang="ru-RU" altLang="ru-RU" sz="3200" b="1" dirty="0">
                <a:solidFill>
                  <a:srgbClr val="00B050"/>
                </a:solidFill>
              </a:rPr>
              <a:t>9-11 класс – 5 контрольных работ в год </a:t>
            </a:r>
          </a:p>
        </p:txBody>
      </p:sp>
    </p:spTree>
    <p:extLst>
      <p:ext uri="{BB962C8B-B14F-4D97-AF65-F5344CB8AC3E}">
        <p14:creationId xmlns:p14="http://schemas.microsoft.com/office/powerpoint/2010/main" val="22577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65" y="-171400"/>
            <a:ext cx="9577524" cy="7344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3068960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</a:rPr>
              <a:t>ЗАОЧНАЯ ФОРМА ОБУЧЕНИЯ</a:t>
            </a:r>
            <a:endParaRPr lang="ru-RU" sz="4000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2232248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8025" y="24043"/>
            <a:ext cx="46666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1. </a:t>
            </a:r>
            <a:r>
              <a:rPr lang="ru-RU" sz="2600" b="1" dirty="0" smtClean="0">
                <a:solidFill>
                  <a:schemeClr val="bg1"/>
                </a:solidFill>
              </a:rPr>
              <a:t>ГРУППА ПО ОБУЧЕНИЮ ГОВОРЕНИЮ НА </a:t>
            </a:r>
            <a:endParaRPr lang="en-US" sz="2600" b="1" dirty="0" smtClean="0">
              <a:solidFill>
                <a:schemeClr val="bg1"/>
              </a:solidFill>
            </a:endParaRPr>
          </a:p>
          <a:p>
            <a:r>
              <a:rPr lang="ru-RU" sz="2600" b="1" dirty="0" smtClean="0">
                <a:solidFill>
                  <a:schemeClr val="bg1"/>
                </a:solidFill>
              </a:rPr>
              <a:t>АНГЛИЙСКОМ ЯЗЫКЕ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Групповые онлайн уроки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2621" y="2046907"/>
            <a:ext cx="466663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2. </a:t>
            </a:r>
            <a:r>
              <a:rPr lang="ru-RU" sz="2600" b="1" dirty="0" smtClean="0">
                <a:solidFill>
                  <a:schemeClr val="bg1"/>
                </a:solidFill>
              </a:rPr>
              <a:t>ИЗУЧЕНИЕ ОТДЕЛЬНЫХ ПРЕДМЕТОВ (</a:t>
            </a:r>
            <a:r>
              <a:rPr lang="en-US" sz="2600" b="1" dirty="0" smtClean="0">
                <a:solidFill>
                  <a:schemeClr val="bg1"/>
                </a:solidFill>
              </a:rPr>
              <a:t>CLIL)</a:t>
            </a:r>
            <a:endParaRPr lang="ru-RU" sz="2600" b="1" dirty="0" smtClean="0">
              <a:solidFill>
                <a:schemeClr val="bg1"/>
              </a:solidFill>
            </a:endParaRPr>
          </a:p>
          <a:p>
            <a:r>
              <a:rPr lang="ru-RU" sz="2600" b="1" dirty="0" smtClean="0">
                <a:solidFill>
                  <a:schemeClr val="bg1"/>
                </a:solidFill>
              </a:rPr>
              <a:t>НА АНГЛИЙСКОМ ЯЗЫКЕ  ПО ПРОГРАММЕ </a:t>
            </a:r>
            <a:r>
              <a:rPr lang="en-US" sz="2600" b="1" dirty="0" smtClean="0">
                <a:solidFill>
                  <a:schemeClr val="bg1"/>
                </a:solidFill>
              </a:rPr>
              <a:t>School of Tomorrow</a:t>
            </a:r>
            <a:endParaRPr lang="ru-RU" sz="26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7805" y="4324414"/>
            <a:ext cx="43692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</a:rPr>
              <a:t>3. ИЗУЧЕНИЕ ПОЛНОЙ ПРОГРАММЫ </a:t>
            </a:r>
            <a:r>
              <a:rPr lang="en-US" sz="2600" b="1" dirty="0" smtClean="0">
                <a:solidFill>
                  <a:schemeClr val="bg1"/>
                </a:solidFill>
              </a:rPr>
              <a:t>School of Tomorrow</a:t>
            </a:r>
            <a:endParaRPr lang="ru-RU" sz="2600" dirty="0" smtClean="0">
              <a:solidFill>
                <a:schemeClr val="bg1"/>
              </a:solidFill>
            </a:endParaRPr>
          </a:p>
          <a:p>
            <a:r>
              <a:rPr lang="ru-RU" sz="2600" b="1" dirty="0" smtClean="0">
                <a:solidFill>
                  <a:schemeClr val="bg1"/>
                </a:solidFill>
              </a:rPr>
              <a:t>С ПОЛУЧЕНИЕМ АМЕРИКАНСКОГО ДИПЛОМА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" y="0"/>
            <a:ext cx="91268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332656"/>
            <a:ext cx="662473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ОНЛАЙН </a:t>
            </a:r>
            <a:r>
              <a:rPr lang="en-US" sz="3200" b="1" dirty="0" smtClean="0">
                <a:solidFill>
                  <a:srgbClr val="FF0000"/>
                </a:solidFill>
              </a:rPr>
              <a:t>ESL </a:t>
            </a:r>
            <a:r>
              <a:rPr lang="ru-RU" sz="3200" b="1" dirty="0" smtClean="0">
                <a:solidFill>
                  <a:srgbClr val="FF0000"/>
                </a:solidFill>
              </a:rPr>
              <a:t>ГРУППА ПО ОБУЧЕНИЮ АНГЛИЙСКОМУ ЯЗЫКУ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по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программам 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3000" dirty="0" smtClean="0">
                <a:solidFill>
                  <a:srgbClr val="FF0000"/>
                </a:solidFill>
              </a:rPr>
              <a:t>Speaking English with Ace and Christy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 smtClean="0">
                <a:solidFill>
                  <a:srgbClr val="FF0000"/>
                </a:solidFill>
              </a:rPr>
              <a:t>Reading program ABC with Ace and Christy 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3619028"/>
            <a:ext cx="6624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Групповые занятия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>3 урока в неделю по 40 минут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>Индивидуальные контрольные занятия</a:t>
            </a:r>
          </a:p>
          <a:p>
            <a:endParaRPr lang="ru-RU" sz="2800" dirty="0" smtClean="0"/>
          </a:p>
          <a:p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411760" y="5517232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7000.00 рублей в месяц – </a:t>
            </a:r>
            <a:r>
              <a:rPr lang="en-US" sz="2000" b="1" dirty="0" smtClean="0"/>
              <a:t>21000.00 </a:t>
            </a:r>
            <a:r>
              <a:rPr lang="ru-RU" sz="2000" b="1" dirty="0" smtClean="0"/>
              <a:t>в триместр </a:t>
            </a:r>
          </a:p>
          <a:p>
            <a:r>
              <a:rPr lang="ru-RU" sz="2000" b="1" dirty="0" smtClean="0"/>
              <a:t>2180.00 рублей стоимость учебных материалов</a:t>
            </a: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3465"/>
            <a:ext cx="1372649" cy="184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0" y="4149080"/>
            <a:ext cx="1379301" cy="184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83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4" name="Обрезанно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611" y="1252201"/>
            <a:ext cx="8286706" cy="46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" y="0"/>
            <a:ext cx="91405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5596" y="188640"/>
            <a:ext cx="748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CLIL </a:t>
            </a:r>
            <a:r>
              <a:rPr lang="ru-RU" sz="2800" dirty="0" smtClean="0">
                <a:solidFill>
                  <a:schemeClr val="bg1"/>
                </a:solidFill>
              </a:rPr>
              <a:t>- </a:t>
            </a:r>
            <a:r>
              <a:rPr lang="ja-JP" altLang="en-US" sz="2800" dirty="0" smtClean="0">
                <a:solidFill>
                  <a:schemeClr val="bg1"/>
                </a:solidFill>
              </a:rPr>
              <a:t>　</a:t>
            </a:r>
            <a:r>
              <a:rPr lang="en-US" altLang="ja-JP" sz="2800" dirty="0" smtClean="0">
                <a:solidFill>
                  <a:schemeClr val="bg1"/>
                </a:solidFill>
              </a:rPr>
              <a:t>CONTENT AND LANGUAGE INTEGRATED LEARNING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ru-RU" sz="3000" b="1" dirty="0" smtClean="0">
                <a:solidFill>
                  <a:schemeClr val="bg1"/>
                </a:solidFill>
              </a:rPr>
              <a:t>ИЗУЧЕНИЕ ОТДЕЛЬНЫХ ПРЕДМЕТОВ НА АНГЛИЙСКОМ ЯЗЫКЕ 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00026"/>
            <a:ext cx="1872208" cy="2476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794" y="4092262"/>
            <a:ext cx="1826396" cy="2442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94" y="4039015"/>
            <a:ext cx="1882322" cy="2467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30" y="2053590"/>
            <a:ext cx="2503924" cy="178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457</Words>
  <Application>Microsoft Office PowerPoint</Application>
  <PresentationFormat>Экран (4:3)</PresentationFormat>
  <Paragraphs>96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Candara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Пользователь Windows</cp:lastModifiedBy>
  <cp:revision>46</cp:revision>
  <dcterms:created xsi:type="dcterms:W3CDTF">2020-07-04T15:06:30Z</dcterms:created>
  <dcterms:modified xsi:type="dcterms:W3CDTF">2020-07-15T16:10:36Z</dcterms:modified>
</cp:coreProperties>
</file>